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</p:sldMasterIdLst>
  <p:notesMasterIdLst>
    <p:notesMasterId r:id="rId22"/>
  </p:notesMasterIdLst>
  <p:handoutMasterIdLst>
    <p:handoutMasterId r:id="rId23"/>
  </p:handoutMasterIdLst>
  <p:sldIdLst>
    <p:sldId id="270" r:id="rId2"/>
    <p:sldId id="285" r:id="rId3"/>
    <p:sldId id="257" r:id="rId4"/>
    <p:sldId id="297" r:id="rId5"/>
    <p:sldId id="280" r:id="rId6"/>
    <p:sldId id="258" r:id="rId7"/>
    <p:sldId id="291" r:id="rId8"/>
    <p:sldId id="293" r:id="rId9"/>
    <p:sldId id="305" r:id="rId10"/>
    <p:sldId id="304" r:id="rId11"/>
    <p:sldId id="302" r:id="rId12"/>
    <p:sldId id="303" r:id="rId13"/>
    <p:sldId id="300" r:id="rId14"/>
    <p:sldId id="298" r:id="rId15"/>
    <p:sldId id="306" r:id="rId16"/>
    <p:sldId id="307" r:id="rId17"/>
    <p:sldId id="308" r:id="rId18"/>
    <p:sldId id="309" r:id="rId19"/>
    <p:sldId id="310" r:id="rId20"/>
    <p:sldId id="301" r:id="rId21"/>
  </p:sldIdLst>
  <p:sldSz cx="9906000" cy="6858000" type="A4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iso_koizumi" initials="o" lastIdx="1" clrIdx="0">
    <p:extLst/>
  </p:cmAuthor>
  <p:cmAuthor id="2" name="Hiroshi KOIZIMI" initials="Microsoft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3548" autoAdjust="0"/>
  </p:normalViewPr>
  <p:slideViewPr>
    <p:cSldViewPr snapToGrid="0">
      <p:cViewPr varScale="1">
        <p:scale>
          <a:sx n="68" d="100"/>
          <a:sy n="68" d="100"/>
        </p:scale>
        <p:origin x="-1416" y="-12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18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3536" y="-8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1432A-9EDC-46B6-BE86-49EFBD4CA1AF}" type="datetimeFigureOut">
              <a:rPr kumimoji="1" lang="ja-JP" altLang="en-US" smtClean="0"/>
              <a:t>18/05/11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56FFF-AD03-44E9-8B2D-1AFAB0F73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530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6C5F7-FA4D-4D81-A447-6083BC1B78C6}" type="datetimeFigureOut">
              <a:rPr kumimoji="1" lang="ja-JP" altLang="en-US" smtClean="0"/>
              <a:t>18/05/11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1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5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D82CE-ED95-428D-8575-FC62DA13A8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7684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D82CE-ED95-428D-8575-FC62DA13A8C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5093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D82CE-ED95-428D-8575-FC62DA13A8CB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3674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entury" panose="02040604050505020304" pitchFamily="18" charset="0"/>
              </a:rPr>
              <a:t>SEISA is a unique private educational organization in Japan.  </a:t>
            </a:r>
            <a:r>
              <a:rPr lang="en-US" altLang="ja-JP" dirty="0" smtClean="0">
                <a:latin typeface="Century" panose="02040604050505020304" pitchFamily="18" charset="0"/>
              </a:rPr>
              <a:t>It is clearly engraved with its mission/vision set up by the founder/CEO, Mr. </a:t>
            </a:r>
            <a:r>
              <a:rPr lang="en-US" altLang="ja-JP" dirty="0" err="1" smtClean="0">
                <a:latin typeface="Century" panose="02040604050505020304" pitchFamily="18" charset="0"/>
              </a:rPr>
              <a:t>Yasuo</a:t>
            </a:r>
            <a:r>
              <a:rPr lang="en-US" altLang="ja-JP" dirty="0" smtClean="0">
                <a:latin typeface="Century" panose="02040604050505020304" pitchFamily="18" charset="0"/>
              </a:rPr>
              <a:t> MIYAZAWA.  The same holds true to the teachers/clerks working there, too.</a:t>
            </a:r>
          </a:p>
          <a:p>
            <a:r>
              <a:rPr kumimoji="1" lang="en-US" altLang="ja-JP" dirty="0" smtClean="0">
                <a:latin typeface="Century" panose="02040604050505020304" pitchFamily="18" charset="0"/>
              </a:rPr>
              <a:t>Details will be explained according to the index shown.</a:t>
            </a:r>
            <a:endParaRPr kumimoji="1" lang="ja-JP" altLang="en-US" dirty="0">
              <a:latin typeface="Century" panose="020406040505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D82CE-ED95-428D-8575-FC62DA13A8C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0487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entury" panose="02040604050505020304" pitchFamily="18" charset="0"/>
              </a:rPr>
              <a:t>SEISA is a unique private educational organization in Japan.  </a:t>
            </a:r>
            <a:r>
              <a:rPr lang="en-US" altLang="ja-JP" dirty="0" smtClean="0">
                <a:latin typeface="Century" panose="02040604050505020304" pitchFamily="18" charset="0"/>
              </a:rPr>
              <a:t>It is clearly engraved with its mission/vision set up by the founder/CEO, Mr. </a:t>
            </a:r>
            <a:r>
              <a:rPr lang="en-US" altLang="ja-JP" dirty="0" err="1" smtClean="0">
                <a:latin typeface="Century" panose="02040604050505020304" pitchFamily="18" charset="0"/>
              </a:rPr>
              <a:t>Yasuo</a:t>
            </a:r>
            <a:r>
              <a:rPr lang="en-US" altLang="ja-JP" dirty="0" smtClean="0">
                <a:latin typeface="Century" panose="02040604050505020304" pitchFamily="18" charset="0"/>
              </a:rPr>
              <a:t> MIYAZAWA.  The same holds true to the teachers/clerks working there, too.</a:t>
            </a:r>
          </a:p>
          <a:p>
            <a:r>
              <a:rPr kumimoji="1" lang="en-US" altLang="ja-JP" dirty="0" smtClean="0">
                <a:latin typeface="Century" panose="02040604050505020304" pitchFamily="18" charset="0"/>
              </a:rPr>
              <a:t>Details will be explained according to the index shown.</a:t>
            </a:r>
            <a:endParaRPr kumimoji="1" lang="ja-JP" altLang="en-US" dirty="0">
              <a:latin typeface="Century" panose="020406040505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D82CE-ED95-428D-8575-FC62DA13A8C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0487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31888"/>
            <a:ext cx="44577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Century" panose="02040604050505020304" pitchFamily="18" charset="0"/>
              </a:rPr>
              <a:t>契機は東京大会の決定</a:t>
            </a:r>
            <a:endParaRPr kumimoji="1" lang="en-US" altLang="ja-JP" dirty="0" smtClean="0">
              <a:latin typeface="Century" panose="02040604050505020304" pitchFamily="18" charset="0"/>
            </a:endParaRPr>
          </a:p>
          <a:p>
            <a:r>
              <a:rPr kumimoji="1" lang="ja-JP" altLang="en-US" dirty="0" smtClean="0">
                <a:latin typeface="Century" panose="02040604050505020304" pitchFamily="18" charset="0"/>
              </a:rPr>
              <a:t>＝＞　オリンピックの成功は、パラリンピックの成功。</a:t>
            </a:r>
            <a:endParaRPr kumimoji="1" lang="en-US" altLang="ja-JP" dirty="0" smtClean="0">
              <a:latin typeface="Century" panose="02040604050505020304" pitchFamily="18" charset="0"/>
            </a:endParaRPr>
          </a:p>
          <a:p>
            <a:r>
              <a:rPr lang="ja-JP" altLang="en-US" dirty="0" smtClean="0">
                <a:latin typeface="Century" panose="02040604050505020304" pitchFamily="18" charset="0"/>
              </a:rPr>
              <a:t>＝＞　つまり、健常者と障がい者の区別なく集える</a:t>
            </a:r>
            <a:endParaRPr lang="en-US" altLang="ja-JP" dirty="0" smtClean="0">
              <a:latin typeface="Century" panose="02040604050505020304" pitchFamily="18" charset="0"/>
            </a:endParaRPr>
          </a:p>
          <a:p>
            <a:r>
              <a:rPr kumimoji="1" lang="ja-JP" altLang="en-US" dirty="0" smtClean="0">
                <a:latin typeface="Century" panose="02040604050505020304" pitchFamily="18" charset="0"/>
              </a:rPr>
              <a:t>＝＞　これまで、パラリンピックに参加できていない国は、アフリカに多い。従ってアフリカからの参加を増やすことが肝要</a:t>
            </a:r>
            <a:endParaRPr kumimoji="1" lang="en-US" altLang="ja-JP" dirty="0" smtClean="0">
              <a:latin typeface="Century" panose="02040604050505020304" pitchFamily="18" charset="0"/>
            </a:endParaRPr>
          </a:p>
          <a:p>
            <a:endParaRPr kumimoji="1" lang="ja-JP" altLang="en-US" dirty="0">
              <a:latin typeface="Century" panose="020406040505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D82CE-ED95-428D-8575-FC62DA13A8C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6682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entury" panose="02040604050505020304" pitchFamily="18" charset="0"/>
              </a:rPr>
              <a:t>SEISA’s unique position in Japan is that all its activities have been </a:t>
            </a:r>
            <a:r>
              <a:rPr lang="en-US" altLang="ja-JP" dirty="0" smtClean="0">
                <a:latin typeface="Century" panose="02040604050505020304" pitchFamily="18" charset="0"/>
              </a:rPr>
              <a:t>done upon children with difficulties in the existing schools and societies.  They are all capable of developing themselves as other children/students, if people close to them provide them with supports, although small, in a timely fashion.  Therefore, SEISA’s core statement is to keep these 3 promises always, and all its activities have been made along this line.</a:t>
            </a:r>
          </a:p>
          <a:p>
            <a:endParaRPr kumimoji="1" lang="en-US" altLang="ja-JP" dirty="0">
              <a:latin typeface="Century" panose="02040604050505020304" pitchFamily="18" charset="0"/>
            </a:endParaRPr>
          </a:p>
          <a:p>
            <a:r>
              <a:rPr lang="en-US" altLang="ja-JP" dirty="0" smtClean="0">
                <a:latin typeface="Century" panose="02040604050505020304" pitchFamily="18" charset="0"/>
              </a:rPr>
              <a:t>Doing so, the group aims at its goal, that is to “open up new paths for students who need them, and strive for a world in which all people can live together in harmony”.</a:t>
            </a:r>
            <a:endParaRPr kumimoji="1" lang="ja-JP" altLang="en-US" dirty="0">
              <a:latin typeface="Century" panose="020406040505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D82CE-ED95-428D-8575-FC62DA13A8C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8241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entury" panose="02040604050505020304" pitchFamily="18" charset="0"/>
              </a:rPr>
              <a:t>SEISA’s unique position in Japan is that all its activities have been </a:t>
            </a:r>
            <a:r>
              <a:rPr lang="en-US" altLang="ja-JP" dirty="0" smtClean="0">
                <a:latin typeface="Century" panose="02040604050505020304" pitchFamily="18" charset="0"/>
              </a:rPr>
              <a:t>done upon children with difficulties in the existing schools and societies.  They are all capable of developing themselves as other children/students, if people close to them provide them with supports, although small, in a timely fashion.  Therefore, SEISA’s core statement is to keep these 3 promises always, and all its activities have been made along this line.</a:t>
            </a:r>
          </a:p>
          <a:p>
            <a:endParaRPr kumimoji="1" lang="en-US" altLang="ja-JP" dirty="0">
              <a:latin typeface="Century" panose="02040604050505020304" pitchFamily="18" charset="0"/>
            </a:endParaRPr>
          </a:p>
          <a:p>
            <a:r>
              <a:rPr lang="en-US" altLang="ja-JP" dirty="0" smtClean="0">
                <a:latin typeface="Century" panose="02040604050505020304" pitchFamily="18" charset="0"/>
              </a:rPr>
              <a:t>Doing so, the group aims at its goal, that is to “open up new paths for students who need them, and strive for a world in which all people can live together in harmony”.</a:t>
            </a:r>
            <a:endParaRPr kumimoji="1" lang="ja-JP" altLang="en-US" dirty="0">
              <a:latin typeface="Century" panose="020406040505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D82CE-ED95-428D-8575-FC62DA13A8CB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8241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entury" panose="02040604050505020304" pitchFamily="18" charset="0"/>
              </a:rPr>
              <a:t>SEISA’s unique position in Japan is that all its activities have been </a:t>
            </a:r>
            <a:r>
              <a:rPr lang="en-US" altLang="ja-JP" dirty="0" smtClean="0">
                <a:latin typeface="Century" panose="02040604050505020304" pitchFamily="18" charset="0"/>
              </a:rPr>
              <a:t>done upon children with difficulties in the existing schools and societies.  They are all capable of developing themselves as other children/students, if people close to them provide them with supports, although small, in a timely fashion.  Therefore, SEISA’s core statement is to keep these 3 promises always, and all its activities have been made along this line.</a:t>
            </a:r>
          </a:p>
          <a:p>
            <a:endParaRPr kumimoji="1" lang="en-US" altLang="ja-JP" dirty="0">
              <a:latin typeface="Century" panose="02040604050505020304" pitchFamily="18" charset="0"/>
            </a:endParaRPr>
          </a:p>
          <a:p>
            <a:r>
              <a:rPr lang="en-US" altLang="ja-JP" dirty="0" smtClean="0">
                <a:latin typeface="Century" panose="02040604050505020304" pitchFamily="18" charset="0"/>
              </a:rPr>
              <a:t>Doing so, the group aims at its goal, that is to “open up new paths for students who need them, and strive for a world in which all people can live together in harmony”.</a:t>
            </a:r>
            <a:endParaRPr kumimoji="1" lang="ja-JP" altLang="en-US" dirty="0">
              <a:latin typeface="Century" panose="020406040505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D82CE-ED95-428D-8575-FC62DA13A8CB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8241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0" y="6400800"/>
            <a:ext cx="990342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0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FFB6-CE89-45E8-B2F2-F0E3B73971DF}" type="datetimeFigureOut">
              <a:rPr kumimoji="1" lang="ja-JP" altLang="en-US" smtClean="0"/>
              <a:t>18/05/11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39F49-671B-44C3-843D-9527CF36F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2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6" y="213117"/>
            <a:ext cx="766525" cy="66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39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FFB6-CE89-45E8-B2F2-F0E3B73971DF}" type="datetimeFigureOut">
              <a:rPr kumimoji="1" lang="ja-JP" altLang="en-US" smtClean="0"/>
              <a:t>18/05/11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39F49-671B-44C3-843D-9527CF36F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053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0" y="6400800"/>
            <a:ext cx="990342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0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412302"/>
            <a:ext cx="2135981" cy="575989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FFB6-CE89-45E8-B2F2-F0E3B73971DF}" type="datetimeFigureOut">
              <a:rPr kumimoji="1" lang="ja-JP" altLang="en-US" smtClean="0"/>
              <a:t>18/05/11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39F49-671B-44C3-843D-9527CF36F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4249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170493"/>
            <a:ext cx="8172450" cy="595865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540" y="1405911"/>
            <a:ext cx="8172450" cy="4530432"/>
          </a:xfrm>
        </p:spPr>
        <p:txBody>
          <a:bodyPr/>
          <a:lstStyle>
            <a:lvl1pPr marL="91440" indent="-91440">
              <a:buFont typeface="Wingdings" panose="05000000000000000000" pitchFamily="2" charset="2"/>
              <a:buChar char="p"/>
              <a:defRPr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tx1"/>
                </a:solidFill>
                <a:latin typeface="+mn-ea"/>
                <a:ea typeface="+mn-ea"/>
              </a:defRPr>
            </a:lvl2pPr>
            <a:lvl3pPr>
              <a:defRPr>
                <a:solidFill>
                  <a:schemeClr val="tx1"/>
                </a:solidFill>
                <a:latin typeface="+mn-ea"/>
                <a:ea typeface="+mn-ea"/>
              </a:defRPr>
            </a:lvl3pPr>
            <a:lvl4pPr>
              <a:defRPr>
                <a:solidFill>
                  <a:schemeClr val="tx1"/>
                </a:solidFill>
                <a:latin typeface="+mn-ea"/>
                <a:ea typeface="+mn-ea"/>
              </a:defRPr>
            </a:lvl4pPr>
            <a:lvl5pPr>
              <a:defRPr>
                <a:solidFill>
                  <a:schemeClr val="tx1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FFB6-CE89-45E8-B2F2-F0E3B73971DF}" type="datetimeFigureOut">
              <a:rPr kumimoji="1" lang="ja-JP" altLang="en-US" smtClean="0"/>
              <a:t>18/05/11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39F49-671B-44C3-843D-9527CF36F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5870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0" y="6400800"/>
            <a:ext cx="990342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0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FFB6-CE89-45E8-B2F2-F0E3B73971DF}" type="datetimeFigureOut">
              <a:rPr kumimoji="1" lang="ja-JP" altLang="en-US" smtClean="0"/>
              <a:t>18/05/11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39F49-671B-44C3-843D-9527CF36F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2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781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57576"/>
            <a:ext cx="8172450" cy="51168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38" y="1845734"/>
            <a:ext cx="4011930" cy="40233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521" y="1845735"/>
            <a:ext cx="4011930" cy="40233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FFB6-CE89-45E8-B2F2-F0E3B73971DF}" type="datetimeFigureOut">
              <a:rPr kumimoji="1" lang="ja-JP" altLang="en-US" smtClean="0"/>
              <a:t>18/05/11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39F49-671B-44C3-843D-9527CF36F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直線コネクタ 8"/>
          <p:cNvCxnSpPr/>
          <p:nvPr userDrawn="1"/>
        </p:nvCxnSpPr>
        <p:spPr>
          <a:xfrm>
            <a:off x="891538" y="1785259"/>
            <a:ext cx="401193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 userDrawn="1"/>
        </p:nvCxnSpPr>
        <p:spPr>
          <a:xfrm>
            <a:off x="5048521" y="1792515"/>
            <a:ext cx="401193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911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4"/>
            <a:ext cx="8172450" cy="52619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4396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380344"/>
            <a:ext cx="4011930" cy="3580191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439650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380344"/>
            <a:ext cx="4011930" cy="3580191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FFB6-CE89-45E8-B2F2-F0E3B73971DF}" type="datetimeFigureOut">
              <a:rPr kumimoji="1" lang="ja-JP" altLang="en-US" smtClean="0"/>
              <a:t>18/05/11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39F49-671B-44C3-843D-9527CF36F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891538" y="2177143"/>
            <a:ext cx="401193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 userDrawn="1"/>
        </p:nvCxnSpPr>
        <p:spPr>
          <a:xfrm>
            <a:off x="5048521" y="2184399"/>
            <a:ext cx="401193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890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FFB6-CE89-45E8-B2F2-F0E3B73971DF}" type="datetimeFigureOut">
              <a:rPr kumimoji="1" lang="ja-JP" altLang="en-US" smtClean="0"/>
              <a:t>18/05/11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39F49-671B-44C3-843D-9527CF36F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8495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0" y="6400800"/>
            <a:ext cx="990342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0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FFB6-CE89-45E8-B2F2-F0E3B73971DF}" type="datetimeFigureOut">
              <a:rPr kumimoji="1" lang="ja-JP" altLang="en-US" smtClean="0"/>
              <a:t>18/05/11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39F49-671B-44C3-843D-9527CF36F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183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2912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6"/>
            <a:ext cx="2127539" cy="365125"/>
          </a:xfrm>
        </p:spPr>
        <p:txBody>
          <a:bodyPr/>
          <a:lstStyle>
            <a:lvl1pPr algn="l">
              <a:defRPr/>
            </a:lvl1pPr>
          </a:lstStyle>
          <a:p>
            <a:fld id="{CCD5FFB6-CE89-45E8-B2F2-F0E3B73971DF}" type="datetimeFigureOut">
              <a:rPr kumimoji="1" lang="ja-JP" altLang="en-US" smtClean="0"/>
              <a:t>18/05/11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6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739F49-671B-44C3-843D-9527CF36F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9385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9903420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0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17027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FFB6-CE89-45E8-B2F2-F0E3B73971DF}" type="datetimeFigureOut">
              <a:rPr kumimoji="1" lang="ja-JP" altLang="en-US" smtClean="0"/>
              <a:t>18/05/11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39F49-671B-44C3-843D-9527CF36F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2992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6334316"/>
            <a:ext cx="9905988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14034"/>
            <a:ext cx="8172450" cy="5407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227222"/>
            <a:ext cx="8172450" cy="464989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1" y="6459786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CD5FFB6-CE89-45E8-B2F2-F0E3B73971DF}" type="datetimeFigureOut">
              <a:rPr kumimoji="1" lang="ja-JP" altLang="en-US" smtClean="0"/>
              <a:t>18/05/11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5" y="6459786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6"/>
            <a:ext cx="10660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C739F49-671B-44C3-843D-9527CF36F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1540" y="841831"/>
            <a:ext cx="8172450" cy="25159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9" y="177722"/>
            <a:ext cx="696309" cy="61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7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2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Wingdings" panose="05000000000000000000" pitchFamily="2" charset="2"/>
        <a:buChar char="p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173" y="231730"/>
            <a:ext cx="2730041" cy="220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10124" y="1483998"/>
            <a:ext cx="8172450" cy="3566160"/>
          </a:xfrm>
        </p:spPr>
        <p:txBody>
          <a:bodyPr>
            <a:normAutofit fontScale="90000"/>
          </a:bodyPr>
          <a:lstStyle/>
          <a:p>
            <a:r>
              <a:rPr lang="en-US" altLang="ja-JP" sz="4800" dirty="0">
                <a:latin typeface="Century" panose="02040604050505020304" pitchFamily="18" charset="0"/>
              </a:rPr>
              <a:t/>
            </a:r>
            <a:br>
              <a:rPr lang="en-US" altLang="ja-JP" sz="4800" dirty="0">
                <a:latin typeface="Century" panose="02040604050505020304" pitchFamily="18" charset="0"/>
              </a:rPr>
            </a:br>
            <a:r>
              <a:rPr lang="ja-JP" altLang="en-US" sz="4400" dirty="0" smtClean="0">
                <a:latin typeface="Century" panose="02040604050505020304" pitchFamily="18" charset="0"/>
              </a:rPr>
              <a:t>星槎グループ、世界こども財団による</a:t>
            </a:r>
            <a:r>
              <a:rPr lang="en-US" altLang="ja-JP" sz="4400" dirty="0" smtClean="0">
                <a:latin typeface="Century" panose="02040604050505020304" pitchFamily="18" charset="0"/>
              </a:rPr>
              <a:t/>
            </a:r>
            <a:br>
              <a:rPr lang="en-US" altLang="ja-JP" sz="4400" dirty="0" smtClean="0">
                <a:latin typeface="Century" panose="02040604050505020304" pitchFamily="18" charset="0"/>
              </a:rPr>
            </a:br>
            <a:r>
              <a:rPr kumimoji="1" lang="ja-JP" altLang="en-US" sz="4800" dirty="0" smtClean="0">
                <a:latin typeface="Century" panose="02040604050505020304" pitchFamily="18" charset="0"/>
              </a:rPr>
              <a:t>エリトリア国での活動</a:t>
            </a:r>
            <a:r>
              <a:rPr kumimoji="1" lang="en-US" altLang="ja-JP" sz="4800" dirty="0" smtClean="0">
                <a:latin typeface="Century" panose="02040604050505020304" pitchFamily="18" charset="0"/>
              </a:rPr>
              <a:t/>
            </a:r>
            <a:br>
              <a:rPr kumimoji="1" lang="en-US" altLang="ja-JP" sz="4800" dirty="0" smtClean="0">
                <a:latin typeface="Century" panose="02040604050505020304" pitchFamily="18" charset="0"/>
              </a:rPr>
            </a:br>
            <a:r>
              <a:rPr lang="en-US" altLang="ja-JP" sz="4800" dirty="0">
                <a:latin typeface="Century" panose="02040604050505020304" pitchFamily="18" charset="0"/>
              </a:rPr>
              <a:t/>
            </a:r>
            <a:br>
              <a:rPr lang="en-US" altLang="ja-JP" sz="4800" dirty="0">
                <a:latin typeface="Century" panose="02040604050505020304" pitchFamily="18" charset="0"/>
              </a:rPr>
            </a:br>
            <a:r>
              <a:rPr lang="en-US" altLang="ja-JP" sz="4800" dirty="0" smtClean="0">
                <a:latin typeface="Century" panose="02040604050505020304" pitchFamily="18" charset="0"/>
              </a:rPr>
              <a:t/>
            </a:r>
            <a:br>
              <a:rPr lang="en-US" altLang="ja-JP" sz="4800" dirty="0" smtClean="0">
                <a:latin typeface="Century" panose="02040604050505020304" pitchFamily="18" charset="0"/>
              </a:rPr>
            </a:br>
            <a:endParaRPr kumimoji="1" lang="ja-JP" altLang="en-US" sz="4800" dirty="0">
              <a:latin typeface="Century" panose="02040604050505020304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64733" y="4623129"/>
            <a:ext cx="62488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201</a:t>
            </a:r>
            <a:r>
              <a:rPr lang="en-US" altLang="ja-JP" dirty="0" smtClean="0"/>
              <a:t>8</a:t>
            </a:r>
            <a:r>
              <a:rPr kumimoji="1" lang="ja-JP" altLang="en-US" dirty="0" smtClean="0"/>
              <a:t>年</a:t>
            </a:r>
            <a:r>
              <a:rPr lang="en-US" altLang="ja-JP" dirty="0"/>
              <a:t>5</a:t>
            </a:r>
            <a:r>
              <a:rPr kumimoji="1" lang="ja-JP" altLang="en-US" dirty="0" smtClean="0"/>
              <a:t>月</a:t>
            </a:r>
            <a:r>
              <a:rPr lang="en-US" altLang="ja-JP" dirty="0" smtClean="0"/>
              <a:t>11</a:t>
            </a:r>
            <a:r>
              <a:rPr kumimoji="1" lang="ja-JP" altLang="en-US" dirty="0" smtClean="0"/>
              <a:t>日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一般社団法人　星槎グループ　会長</a:t>
            </a:r>
            <a:endParaRPr kumimoji="1" lang="en-US" altLang="ja-JP" dirty="0" smtClean="0"/>
          </a:p>
          <a:p>
            <a:pPr algn="ctr"/>
            <a:r>
              <a:rPr lang="ja-JP" altLang="en-US" dirty="0" smtClean="0"/>
              <a:t>公益財団法人世界こども財団　理事長</a:t>
            </a:r>
            <a:endParaRPr kumimoji="1" lang="en-US" altLang="ja-JP" dirty="0" smtClean="0"/>
          </a:p>
          <a:p>
            <a:pPr algn="ctr"/>
            <a:r>
              <a:rPr lang="ja-JP" altLang="en-US" sz="2400" dirty="0" smtClean="0"/>
              <a:t>宮澤　保夫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8193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エリトリアとの交流プログラム</a:t>
            </a:r>
            <a:r>
              <a:rPr kumimoji="1" lang="en-US" altLang="ja-JP" dirty="0" smtClean="0"/>
              <a:t>-SKY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Project</a:t>
            </a:r>
            <a:endParaRPr kumimoji="1" lang="ja-JP" altLang="en-US" dirty="0"/>
          </a:p>
        </p:txBody>
      </p:sp>
      <p:pic>
        <p:nvPicPr>
          <p:cNvPr id="4" name="図 3" descr="IMG_00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7" y="1168400"/>
            <a:ext cx="4388631" cy="3291473"/>
          </a:xfrm>
          <a:prstGeom prst="rect">
            <a:avLst/>
          </a:prstGeom>
        </p:spPr>
      </p:pic>
      <p:pic>
        <p:nvPicPr>
          <p:cNvPr id="5" name="図 4" descr="CIMG62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65" y="1133866"/>
            <a:ext cx="4474992" cy="335624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126" y="4701764"/>
            <a:ext cx="8329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神奈川県、小田原市、箱根町、大磯町と共同で交流プログラム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“</a:t>
            </a:r>
            <a:r>
              <a:rPr kumimoji="1" lang="en-US" altLang="ja-JP" sz="2400" dirty="0" smtClean="0"/>
              <a:t>SKY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Project” </a:t>
            </a:r>
            <a:r>
              <a:rPr lang="ja-JP" altLang="en-US" sz="2400" dirty="0" smtClean="0"/>
              <a:t>を推進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34319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スポーツ奨学生プログラム</a:t>
            </a:r>
            <a:endParaRPr kumimoji="1" lang="ja-JP" altLang="en-US" dirty="0"/>
          </a:p>
        </p:txBody>
      </p:sp>
      <p:pic>
        <p:nvPicPr>
          <p:cNvPr id="4" name="図 3" descr="17757129_603475359843625_7836221927570421729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" y="1115786"/>
            <a:ext cx="4378152" cy="3283614"/>
          </a:xfrm>
          <a:prstGeom prst="rect">
            <a:avLst/>
          </a:prstGeom>
        </p:spPr>
      </p:pic>
      <p:pic>
        <p:nvPicPr>
          <p:cNvPr id="5" name="図 4" descr="FGC12_Ryugakusei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43" y="1115371"/>
            <a:ext cx="4383501" cy="328614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10541" y="4626173"/>
            <a:ext cx="3749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2017</a:t>
            </a:r>
            <a:r>
              <a:rPr kumimoji="1" lang="ja-JP" altLang="en-US" sz="2000" dirty="0" smtClean="0"/>
              <a:t>年よりスポーツ留学生を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星槎の高校、大学で受け入れ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（毎年実施）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35480" y="4657628"/>
            <a:ext cx="3749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国際オリンピック委員会（</a:t>
            </a:r>
            <a:r>
              <a:rPr kumimoji="1" lang="en-US" altLang="ja-JP" sz="2000" dirty="0" smtClean="0"/>
              <a:t>IOC</a:t>
            </a:r>
            <a:r>
              <a:rPr kumimoji="1" lang="ja-JP" altLang="en-US" sz="2000" dirty="0" smtClean="0"/>
              <a:t>）、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日本オリンピック委員会</a:t>
            </a:r>
            <a:r>
              <a:rPr lang="ja-JP" altLang="en-US" sz="2000" dirty="0" smtClean="0"/>
              <a:t>（</a:t>
            </a:r>
            <a:r>
              <a:rPr lang="en-US" altLang="ja-JP" sz="2000" dirty="0" smtClean="0"/>
              <a:t>JOC</a:t>
            </a:r>
            <a:r>
              <a:rPr lang="ja-JP" altLang="en-US" sz="2000" dirty="0" smtClean="0"/>
              <a:t>）の公式プログラムに発展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18750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2017</a:t>
            </a:r>
            <a:r>
              <a:rPr kumimoji="1" lang="ja-JP" altLang="en-US" dirty="0" smtClean="0"/>
              <a:t>年</a:t>
            </a:r>
            <a:r>
              <a:rPr kumimoji="1" lang="en-US" altLang="ja-JP" dirty="0" smtClean="0"/>
              <a:t>5</a:t>
            </a:r>
            <a:r>
              <a:rPr kumimoji="1" lang="ja-JP" altLang="en-US" dirty="0" smtClean="0"/>
              <a:t>月アスマラ訪問</a:t>
            </a:r>
            <a:endParaRPr kumimoji="1" lang="ja-JP" altLang="en-US" dirty="0"/>
          </a:p>
        </p:txBody>
      </p:sp>
      <p:pic>
        <p:nvPicPr>
          <p:cNvPr id="4" name="図 3" descr="CIMG35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62" y="1537303"/>
            <a:ext cx="4441016" cy="3330762"/>
          </a:xfrm>
          <a:prstGeom prst="rect">
            <a:avLst/>
          </a:prstGeom>
        </p:spPr>
      </p:pic>
      <p:pic>
        <p:nvPicPr>
          <p:cNvPr id="5" name="図 4" descr="CIMG327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8" y="1507066"/>
            <a:ext cx="4441017" cy="333076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80305" y="4973892"/>
            <a:ext cx="3749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第</a:t>
            </a:r>
            <a:r>
              <a:rPr kumimoji="1" lang="en-US" altLang="ja-JP" sz="2000" dirty="0" smtClean="0"/>
              <a:t>25</a:t>
            </a:r>
            <a:r>
              <a:rPr kumimoji="1" lang="ja-JP" altLang="en-US" sz="2000" dirty="0" smtClean="0"/>
              <a:t>回独立記念週間に公式招待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56422" y="5020464"/>
            <a:ext cx="3749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イサイアス大統領と懇談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1305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+mj-ea"/>
              </a:rPr>
              <a:t>2017</a:t>
            </a:r>
            <a:r>
              <a:rPr lang="ja-JP" altLang="en-US" dirty="0" smtClean="0">
                <a:latin typeface="+mj-ea"/>
              </a:rPr>
              <a:t>年</a:t>
            </a:r>
            <a:r>
              <a:rPr lang="en-US" altLang="ja-JP" dirty="0" smtClean="0">
                <a:latin typeface="+mj-ea"/>
              </a:rPr>
              <a:t>5</a:t>
            </a:r>
            <a:r>
              <a:rPr lang="ja-JP" altLang="en-US" dirty="0" smtClean="0">
                <a:latin typeface="+mj-ea"/>
              </a:rPr>
              <a:t>月　アスマラ訪問</a:t>
            </a:r>
            <a:endParaRPr kumimoji="1" lang="ja-JP" altLang="en-US" dirty="0">
              <a:latin typeface="+mj-ea"/>
            </a:endParaRPr>
          </a:p>
        </p:txBody>
      </p:sp>
      <p:pic>
        <p:nvPicPr>
          <p:cNvPr id="4" name="図 3" descr="CIMG22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624" y="1485285"/>
            <a:ext cx="4468531" cy="3351399"/>
          </a:xfrm>
          <a:prstGeom prst="rect">
            <a:avLst/>
          </a:prstGeom>
        </p:spPr>
      </p:pic>
      <p:pic>
        <p:nvPicPr>
          <p:cNvPr id="5" name="図 4" descr="CIMG227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43" y="1498565"/>
            <a:ext cx="4479744" cy="335980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46601" y="4989010"/>
            <a:ext cx="8072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星槎グループの創作和太鼓集団、打鼓音が同行、各地で公演を実施</a:t>
            </a:r>
            <a:endParaRPr kumimoji="1" lang="ja-JP" altLang="en-US" sz="2000" dirty="0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499696" y="912503"/>
            <a:ext cx="8172450" cy="5958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28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日本文化の紹介と交流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7593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+mj-ea"/>
              </a:rPr>
              <a:t>2018</a:t>
            </a:r>
            <a:r>
              <a:rPr kumimoji="1" lang="ja-JP" altLang="en-US" dirty="0" smtClean="0">
                <a:latin typeface="+mj-ea"/>
              </a:rPr>
              <a:t>年</a:t>
            </a:r>
            <a:r>
              <a:rPr kumimoji="1" lang="en-US" altLang="ja-JP" dirty="0" smtClean="0">
                <a:latin typeface="+mj-ea"/>
              </a:rPr>
              <a:t>1</a:t>
            </a:r>
            <a:r>
              <a:rPr kumimoji="1" lang="ja-JP" altLang="en-US" dirty="0" smtClean="0">
                <a:latin typeface="+mj-ea"/>
              </a:rPr>
              <a:t>月アスマラ</a:t>
            </a:r>
            <a:r>
              <a:rPr kumimoji="1" lang="ja-JP" altLang="en-US" dirty="0" smtClean="0"/>
              <a:t>訪問</a:t>
            </a:r>
            <a:endParaRPr kumimoji="1" lang="ja-JP" altLang="en-US" dirty="0"/>
          </a:p>
        </p:txBody>
      </p:sp>
      <p:pic>
        <p:nvPicPr>
          <p:cNvPr id="8" name="図 7" descr="FGC12_Eritre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48" y="1334771"/>
            <a:ext cx="3928533" cy="29464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34951" y="4444754"/>
            <a:ext cx="4051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アスリートの</a:t>
            </a:r>
            <a:r>
              <a:rPr lang="ja-JP" altLang="en-US" sz="2000" dirty="0" smtClean="0"/>
              <a:t>環境向上の一環として</a:t>
            </a:r>
            <a:endParaRPr lang="ja-JP" altLang="en-US" sz="2000" dirty="0"/>
          </a:p>
          <a:p>
            <a:r>
              <a:rPr kumimoji="1" lang="ja-JP" altLang="en-US" sz="2000" dirty="0" smtClean="0"/>
              <a:t>アスマラスタジアムの補修を支援</a:t>
            </a:r>
            <a:endParaRPr kumimoji="1" lang="en-US" altLang="ja-JP" sz="2000" dirty="0" smtClean="0"/>
          </a:p>
        </p:txBody>
      </p:sp>
      <p:pic>
        <p:nvPicPr>
          <p:cNvPr id="10" name="図 9" descr="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42" y="1344504"/>
            <a:ext cx="3924547" cy="2943411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838946" y="4461090"/>
            <a:ext cx="4051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アレファイネ農業大臣（写真左）、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ゼメデ・テクレ文化スポーツ庁長官と</a:t>
            </a:r>
            <a:endParaRPr kumimoji="1"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3893229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2018</a:t>
            </a:r>
            <a:r>
              <a:rPr lang="ja-JP" altLang="en-US" dirty="0"/>
              <a:t>年</a:t>
            </a:r>
            <a:r>
              <a:rPr lang="en-US" altLang="ja-JP" dirty="0"/>
              <a:t>1</a:t>
            </a:r>
            <a:r>
              <a:rPr lang="ja-JP" altLang="en-US" dirty="0"/>
              <a:t>月</a:t>
            </a:r>
            <a:r>
              <a:rPr lang="ja-JP" altLang="en-US" dirty="0" smtClean="0"/>
              <a:t>アスマラ訪問</a:t>
            </a:r>
            <a:endParaRPr kumimoji="1" lang="ja-JP" altLang="en-US" dirty="0"/>
          </a:p>
        </p:txBody>
      </p:sp>
      <p:pic>
        <p:nvPicPr>
          <p:cNvPr id="5" name="図 4" descr="Seisa@UNICEF(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46" y="1708355"/>
            <a:ext cx="4702061" cy="3114352"/>
          </a:xfrm>
          <a:prstGeom prst="rect">
            <a:avLst/>
          </a:prstGeom>
        </p:spPr>
      </p:pic>
      <p:pic>
        <p:nvPicPr>
          <p:cNvPr id="6" name="図 5" descr="CIMG59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59" y="1683884"/>
            <a:ext cx="4161181" cy="3120886"/>
          </a:xfrm>
          <a:prstGeom prst="rect">
            <a:avLst/>
          </a:prstGeom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499696" y="972976"/>
            <a:ext cx="8172450" cy="5958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28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/>
              <a:t>スポーツを超えて</a:t>
            </a:r>
            <a:r>
              <a:rPr lang="ja-JP" altLang="en-US" dirty="0" smtClean="0"/>
              <a:t>　多分野での支援、交流へ向けて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4479" y="4943655"/>
            <a:ext cx="4051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 smtClean="0"/>
              <a:t>Unicef</a:t>
            </a:r>
            <a:r>
              <a:rPr kumimoji="1" lang="ja-JP" altLang="en-US" sz="2000" dirty="0" smtClean="0"/>
              <a:t>エリトリアとの協働を決定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エリトリアのこどもたち、青少年支援プログラムを推進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01777" y="4975110"/>
            <a:ext cx="3749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農業分野での支援</a:t>
            </a:r>
            <a:endParaRPr kumimoji="1" lang="en-US" altLang="ja-JP" sz="2000" dirty="0" smtClean="0"/>
          </a:p>
          <a:p>
            <a:r>
              <a:rPr lang="en-US" altLang="ja-JP" sz="2000" dirty="0" smtClean="0"/>
              <a:t>2018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4</a:t>
            </a:r>
            <a:r>
              <a:rPr lang="ja-JP" altLang="en-US" sz="2000" dirty="0" smtClean="0"/>
              <a:t>月より日本で研修を開始した</a:t>
            </a:r>
            <a:r>
              <a:rPr lang="en-US" altLang="ja-JP" sz="2000" dirty="0" smtClean="0"/>
              <a:t>2</a:t>
            </a:r>
            <a:r>
              <a:rPr lang="ja-JP" altLang="en-US" sz="2000" dirty="0" smtClean="0"/>
              <a:t>名と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83627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+mj-ea"/>
              </a:rPr>
              <a:t>SEISA</a:t>
            </a:r>
            <a:r>
              <a:rPr kumimoji="1" lang="ja-JP" altLang="en-US" dirty="0" smtClean="0">
                <a:latin typeface="+mj-ea"/>
              </a:rPr>
              <a:t> </a:t>
            </a:r>
            <a:r>
              <a:rPr kumimoji="1" lang="en-US" altLang="ja-JP" dirty="0" smtClean="0">
                <a:latin typeface="+mj-ea"/>
              </a:rPr>
              <a:t>Africa</a:t>
            </a:r>
            <a:r>
              <a:rPr kumimoji="1" lang="ja-JP" altLang="en-US" dirty="0" smtClean="0">
                <a:latin typeface="+mj-ea"/>
              </a:rPr>
              <a:t>・</a:t>
            </a:r>
            <a:r>
              <a:rPr kumimoji="1" lang="en-US" altLang="ja-JP" dirty="0" smtClean="0">
                <a:latin typeface="+mj-ea"/>
              </a:rPr>
              <a:t>Asia Bridge</a:t>
            </a:r>
            <a:r>
              <a:rPr kumimoji="1" lang="ja-JP" altLang="en-US" dirty="0" smtClean="0">
                <a:latin typeface="+mj-ea"/>
              </a:rPr>
              <a:t>の開催（</a:t>
            </a:r>
            <a:r>
              <a:rPr kumimoji="1" lang="en-US" altLang="ja-JP" dirty="0" smtClean="0">
                <a:latin typeface="+mj-ea"/>
              </a:rPr>
              <a:t>2015</a:t>
            </a:r>
            <a:r>
              <a:rPr kumimoji="1" lang="ja-JP" altLang="en-US" dirty="0" smtClean="0">
                <a:latin typeface="+mj-ea"/>
              </a:rPr>
              <a:t>年より毎年）</a:t>
            </a:r>
            <a:endParaRPr kumimoji="1" lang="ja-JP" altLang="en-US" dirty="0">
              <a:latin typeface="+mj-ea"/>
            </a:endParaRPr>
          </a:p>
        </p:txBody>
      </p:sp>
      <p:pic>
        <p:nvPicPr>
          <p:cNvPr id="4" name="図 3" descr="all_SAAB2017掲示FGC用.compresse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457" y="982136"/>
            <a:ext cx="3303083" cy="795864"/>
          </a:xfrm>
          <a:prstGeom prst="rect">
            <a:avLst/>
          </a:prstGeom>
        </p:spPr>
      </p:pic>
      <p:pic>
        <p:nvPicPr>
          <p:cNvPr id="5" name="図 4" descr="all_SAAB2017掲示FGC用.compress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599" y="3559211"/>
            <a:ext cx="7264401" cy="270612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846665" y="2031999"/>
            <a:ext cx="292946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2000" dirty="0" smtClean="0"/>
              <a:t>「知繋（ちけい）」</a:t>
            </a:r>
            <a:endParaRPr lang="en-US" altLang="ja-JP" sz="2000" dirty="0" smtClean="0"/>
          </a:p>
          <a:p>
            <a:r>
              <a:rPr kumimoji="1" lang="en-US" altLang="ja-JP" sz="2000" dirty="0" smtClean="0"/>
              <a:t>=</a:t>
            </a:r>
            <a:r>
              <a:rPr kumimoji="1" lang="ja-JP" altLang="en-US" sz="2000" dirty="0" smtClean="0"/>
              <a:t>知ること、繋がること、</a:t>
            </a:r>
            <a:endParaRPr kumimoji="1" lang="en-US" altLang="ja-JP" sz="2000" dirty="0" smtClean="0"/>
          </a:p>
          <a:p>
            <a:r>
              <a:rPr lang="en-US" altLang="ja-JP" sz="2000" dirty="0" smtClean="0"/>
              <a:t>  </a:t>
            </a:r>
            <a:r>
              <a:rPr kumimoji="1" lang="ja-JP" altLang="en-US" sz="2000" dirty="0" smtClean="0"/>
              <a:t>仲間になること</a:t>
            </a:r>
            <a:endParaRPr kumimoji="1" lang="ja-JP" altLang="en-US" sz="2000" dirty="0"/>
          </a:p>
        </p:txBody>
      </p:sp>
      <p:pic>
        <p:nvPicPr>
          <p:cNvPr id="8" name="図 7" descr="C:\Users\COM-2016-10\Desktop\SAAB2017まとめ\151054231958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24" y="930278"/>
            <a:ext cx="4838065" cy="2465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066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+mj-ea"/>
              </a:rPr>
              <a:t>SEISA</a:t>
            </a:r>
            <a:r>
              <a:rPr kumimoji="1" lang="ja-JP" altLang="en-US" dirty="0" smtClean="0">
                <a:latin typeface="+mj-ea"/>
              </a:rPr>
              <a:t> </a:t>
            </a:r>
            <a:r>
              <a:rPr kumimoji="1" lang="en-US" altLang="ja-JP" dirty="0" smtClean="0">
                <a:latin typeface="+mj-ea"/>
              </a:rPr>
              <a:t>Africa</a:t>
            </a:r>
            <a:r>
              <a:rPr kumimoji="1" lang="ja-JP" altLang="en-US" dirty="0" smtClean="0">
                <a:latin typeface="+mj-ea"/>
              </a:rPr>
              <a:t>・</a:t>
            </a:r>
            <a:r>
              <a:rPr kumimoji="1" lang="en-US" altLang="ja-JP" dirty="0" smtClean="0">
                <a:latin typeface="+mj-ea"/>
              </a:rPr>
              <a:t>Asia Bridge</a:t>
            </a:r>
            <a:r>
              <a:rPr kumimoji="1" lang="ja-JP" altLang="en-US" dirty="0" smtClean="0">
                <a:latin typeface="+mj-ea"/>
              </a:rPr>
              <a:t>の開催（</a:t>
            </a:r>
            <a:r>
              <a:rPr kumimoji="1" lang="en-US" altLang="ja-JP" dirty="0" smtClean="0">
                <a:latin typeface="+mj-ea"/>
              </a:rPr>
              <a:t>2015</a:t>
            </a:r>
            <a:r>
              <a:rPr kumimoji="1" lang="ja-JP" altLang="en-US" dirty="0" smtClean="0">
                <a:latin typeface="+mj-ea"/>
              </a:rPr>
              <a:t>年より毎年）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73829" y="912749"/>
            <a:ext cx="2960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≪オープニングセレモニー</a:t>
            </a:r>
            <a:r>
              <a:rPr lang="ja-JP" altLang="ja-JP" b="1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≫</a:t>
            </a:r>
            <a:endParaRPr lang="ja-JP" altLang="ja-JP" dirty="0"/>
          </a:p>
        </p:txBody>
      </p:sp>
      <p:pic>
        <p:nvPicPr>
          <p:cNvPr id="11" name="図 10" descr="C:\Users\COM-2016-10\Desktop\新しいフォルダー (2)\SAAB2017-DAY1-032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34" y="1275064"/>
            <a:ext cx="3655021" cy="1998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図 11" descr="C:\Users\COM-2016-10\Downloads\SAAB2017-DAY1-0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098" y="1269909"/>
            <a:ext cx="3317075" cy="2004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図 13" descr="C:\Users\COM-2016-10\Downloads\SAAB2017-DAY1-06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987" y="3699320"/>
            <a:ext cx="3362325" cy="224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テキスト ボックス 14"/>
          <p:cNvSpPr txBox="1">
            <a:spLocks noChangeArrowheads="1"/>
          </p:cNvSpPr>
          <p:nvPr/>
        </p:nvSpPr>
        <p:spPr bwMode="auto">
          <a:xfrm>
            <a:off x="4926146" y="3369207"/>
            <a:ext cx="3362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l">
              <a:spcAft>
                <a:spcPts val="0"/>
              </a:spcAft>
            </a:pPr>
            <a:r>
              <a:rPr lang="ja-JP" sz="1000" kern="100" dirty="0">
                <a:solidFill>
                  <a:srgbClr val="385623"/>
                </a:solidFill>
                <a:effectLst/>
                <a:latin typeface="Century"/>
                <a:ea typeface="Meiryo UI"/>
                <a:cs typeface="Meiryo UI"/>
              </a:rPr>
              <a:t>恒例の打鼓音</a:t>
            </a:r>
            <a:r>
              <a:rPr lang="en-US" sz="1000" kern="100" dirty="0" err="1">
                <a:solidFill>
                  <a:srgbClr val="385623"/>
                </a:solidFill>
                <a:effectLst/>
                <a:latin typeface="Century"/>
                <a:ea typeface="Meiryo UI"/>
                <a:cs typeface="Meiryo UI"/>
              </a:rPr>
              <a:t>Jr</a:t>
            </a:r>
            <a:r>
              <a:rPr lang="ja-JP" sz="1000" kern="100" dirty="0">
                <a:solidFill>
                  <a:srgbClr val="385623"/>
                </a:solidFill>
                <a:effectLst/>
                <a:latin typeface="Century"/>
                <a:ea typeface="Meiryo UI"/>
                <a:cs typeface="Meiryo UI"/>
              </a:rPr>
              <a:t>による景気づけの太鼓演奏</a:t>
            </a:r>
            <a:endParaRPr lang="ja-JP" sz="1050" kern="100" dirty="0"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16" name="テキスト ボックス 15"/>
          <p:cNvSpPr txBox="1">
            <a:spLocks noChangeArrowheads="1"/>
          </p:cNvSpPr>
          <p:nvPr/>
        </p:nvSpPr>
        <p:spPr bwMode="auto">
          <a:xfrm>
            <a:off x="990034" y="3345644"/>
            <a:ext cx="3362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ja-JP" sz="1000" kern="100">
                <a:solidFill>
                  <a:srgbClr val="385623"/>
                </a:solidFill>
                <a:effectLst/>
                <a:latin typeface="Century"/>
                <a:ea typeface="Meiryo UI"/>
                <a:cs typeface="Meiryo UI"/>
              </a:rPr>
              <a:t>大使や臨時大使ら、</a:t>
            </a:r>
            <a:r>
              <a:rPr lang="en-US" sz="1000" kern="100">
                <a:solidFill>
                  <a:srgbClr val="385623"/>
                </a:solidFill>
                <a:effectLst/>
                <a:latin typeface="Century"/>
                <a:ea typeface="Meiryo UI"/>
                <a:cs typeface="Meiryo UI"/>
              </a:rPr>
              <a:t>21</a:t>
            </a:r>
            <a:r>
              <a:rPr lang="ja-JP" sz="1000" kern="100">
                <a:solidFill>
                  <a:srgbClr val="385623"/>
                </a:solidFill>
                <a:effectLst/>
                <a:latin typeface="Century"/>
                <a:ea typeface="Meiryo UI"/>
                <a:cs typeface="Meiryo UI"/>
              </a:rPr>
              <a:t>カ国のアフリカ・アジアの大使館にご参加いただきました</a:t>
            </a:r>
            <a:r>
              <a:rPr lang="ja-JP" sz="1100" kern="100">
                <a:solidFill>
                  <a:srgbClr val="385623"/>
                </a:solidFill>
                <a:effectLst/>
                <a:latin typeface="Century"/>
                <a:ea typeface="Meiryo UI"/>
                <a:cs typeface="Meiryo UI"/>
              </a:rPr>
              <a:t>。</a:t>
            </a:r>
            <a:endParaRPr lang="ja-JP" sz="1050" kern="100"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4945987" y="6035225"/>
            <a:ext cx="33623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ja-JP" sz="1000" kern="100" dirty="0">
                <a:solidFill>
                  <a:srgbClr val="385623"/>
                </a:solidFill>
                <a:effectLst/>
                <a:latin typeface="Century"/>
                <a:ea typeface="Meiryo UI"/>
                <a:cs typeface="Meiryo UI"/>
              </a:rPr>
              <a:t>各国を代表してスピーチするエリトリア国エスティファノス駐日大使</a:t>
            </a:r>
            <a:endParaRPr lang="ja-JP" sz="1050" kern="100" dirty="0">
              <a:effectLst/>
              <a:latin typeface="Century"/>
              <a:ea typeface="ＭＳ 明朝"/>
              <a:cs typeface="Times New Roman"/>
            </a:endParaRPr>
          </a:p>
        </p:txBody>
      </p:sp>
      <p:pic>
        <p:nvPicPr>
          <p:cNvPr id="18" name="図 17" descr="C:\Users\COM-2016-10\Downloads\SAAB2017-DAY1-04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89" y="3753449"/>
            <a:ext cx="3279615" cy="2060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5855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+mj-ea"/>
              </a:rPr>
              <a:t>SEISA</a:t>
            </a:r>
            <a:r>
              <a:rPr kumimoji="1" lang="ja-JP" altLang="en-US" dirty="0" smtClean="0">
                <a:latin typeface="+mj-ea"/>
              </a:rPr>
              <a:t> </a:t>
            </a:r>
            <a:r>
              <a:rPr kumimoji="1" lang="en-US" altLang="ja-JP" dirty="0" smtClean="0">
                <a:latin typeface="+mj-ea"/>
              </a:rPr>
              <a:t>Africa</a:t>
            </a:r>
            <a:r>
              <a:rPr kumimoji="1" lang="ja-JP" altLang="en-US" dirty="0" smtClean="0">
                <a:latin typeface="+mj-ea"/>
              </a:rPr>
              <a:t>・</a:t>
            </a:r>
            <a:r>
              <a:rPr kumimoji="1" lang="en-US" altLang="ja-JP" dirty="0" smtClean="0">
                <a:latin typeface="+mj-ea"/>
              </a:rPr>
              <a:t>Asia Bridge</a:t>
            </a:r>
            <a:r>
              <a:rPr kumimoji="1" lang="ja-JP" altLang="en-US" dirty="0" smtClean="0">
                <a:latin typeface="+mj-ea"/>
              </a:rPr>
              <a:t>の開催（</a:t>
            </a:r>
            <a:r>
              <a:rPr kumimoji="1" lang="en-US" altLang="ja-JP" dirty="0" smtClean="0">
                <a:latin typeface="+mj-ea"/>
              </a:rPr>
              <a:t>2015</a:t>
            </a:r>
            <a:r>
              <a:rPr kumimoji="1" lang="ja-JP" altLang="en-US" dirty="0" smtClean="0">
                <a:latin typeface="+mj-ea"/>
              </a:rPr>
              <a:t>年より毎年）</a:t>
            </a:r>
            <a:endParaRPr kumimoji="1" lang="ja-JP" altLang="en-US" dirty="0">
              <a:latin typeface="+mj-ea"/>
            </a:endParaRPr>
          </a:p>
        </p:txBody>
      </p:sp>
      <p:pic>
        <p:nvPicPr>
          <p:cNvPr id="8" name="図 7" descr="SAAB2017掲示3　FGC用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2" y="734165"/>
            <a:ext cx="4107245" cy="5812269"/>
          </a:xfrm>
          <a:prstGeom prst="rect">
            <a:avLst/>
          </a:prstGeom>
        </p:spPr>
      </p:pic>
      <p:pic>
        <p:nvPicPr>
          <p:cNvPr id="10" name="図 9" descr="SAAB2017掲示4　FGC用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11" y="802978"/>
            <a:ext cx="4014867" cy="568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24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9207" y="881693"/>
            <a:ext cx="8172450" cy="59586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kumimoji="1" lang="en-US" altLang="ja-JP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ea"/>
              </a:rPr>
              <a:t>-</a:t>
            </a:r>
            <a:r>
              <a:rPr kumimoji="1" lang="ja-JP" altLang="en-US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ea"/>
              </a:rPr>
              <a:t>アフリカを、アジアを知って、仲間と繋がる</a:t>
            </a:r>
            <a:r>
              <a:rPr kumimoji="1" lang="en-US" altLang="ja-JP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ea"/>
              </a:rPr>
              <a:t>-</a:t>
            </a:r>
            <a:endParaRPr kumimoji="1" lang="ja-JP" altLang="en-US" b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ea"/>
            </a:endParaRPr>
          </a:p>
        </p:txBody>
      </p:sp>
      <p:pic>
        <p:nvPicPr>
          <p:cNvPr id="3" name="図 2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9" y="1605861"/>
            <a:ext cx="5103487" cy="3827615"/>
          </a:xfrm>
          <a:prstGeom prst="rect">
            <a:avLst/>
          </a:prstGeom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1043940" y="322893"/>
            <a:ext cx="8172450" cy="5958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28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mtClean="0">
                <a:latin typeface="+mj-ea"/>
              </a:rPr>
              <a:t>SEISA</a:t>
            </a:r>
            <a:r>
              <a:rPr lang="ja-JP" altLang="en-US" smtClean="0">
                <a:latin typeface="+mj-ea"/>
              </a:rPr>
              <a:t> </a:t>
            </a:r>
            <a:r>
              <a:rPr lang="en-US" altLang="ja-JP" smtClean="0">
                <a:latin typeface="+mj-ea"/>
              </a:rPr>
              <a:t>Africa</a:t>
            </a:r>
            <a:r>
              <a:rPr lang="ja-JP" altLang="en-US" smtClean="0">
                <a:latin typeface="+mj-ea"/>
              </a:rPr>
              <a:t>・</a:t>
            </a:r>
            <a:r>
              <a:rPr lang="en-US" altLang="ja-JP" smtClean="0">
                <a:latin typeface="+mj-ea"/>
              </a:rPr>
              <a:t>Asia Bridge</a:t>
            </a:r>
            <a:r>
              <a:rPr lang="ja-JP" altLang="en-US" smtClean="0">
                <a:latin typeface="+mj-ea"/>
              </a:rPr>
              <a:t>の開催（</a:t>
            </a:r>
            <a:r>
              <a:rPr lang="en-US" altLang="ja-JP" smtClean="0">
                <a:latin typeface="+mj-ea"/>
              </a:rPr>
              <a:t>2015</a:t>
            </a:r>
            <a:r>
              <a:rPr lang="ja-JP" altLang="en-US" smtClean="0">
                <a:latin typeface="+mj-ea"/>
              </a:rPr>
              <a:t>年より毎年）</a:t>
            </a:r>
            <a:endParaRPr lang="ja-JP" altLang="en-US" dirty="0">
              <a:latin typeface="+mj-ea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5755674" y="4276118"/>
            <a:ext cx="3553460" cy="12942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28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latin typeface="+mj-ea"/>
              </a:rPr>
              <a:t>SAAB2018</a:t>
            </a:r>
            <a:r>
              <a:rPr lang="ja-JP" altLang="en-US" dirty="0" smtClean="0">
                <a:latin typeface="+mj-ea"/>
              </a:rPr>
              <a:t>　開催決定</a:t>
            </a:r>
            <a:r>
              <a:rPr lang="en-US" altLang="ja-JP" dirty="0" smtClean="0">
                <a:latin typeface="+mj-ea"/>
              </a:rPr>
              <a:t>!</a:t>
            </a:r>
          </a:p>
          <a:p>
            <a:endParaRPr lang="en-US" altLang="ja-JP" dirty="0">
              <a:latin typeface="+mj-ea"/>
            </a:endParaRPr>
          </a:p>
          <a:p>
            <a:r>
              <a:rPr lang="en-US" altLang="ja-JP" dirty="0" smtClean="0">
                <a:latin typeface="+mj-ea"/>
              </a:rPr>
              <a:t>2018</a:t>
            </a:r>
            <a:r>
              <a:rPr lang="ja-JP" altLang="en-US" dirty="0" smtClean="0">
                <a:latin typeface="+mj-ea"/>
              </a:rPr>
              <a:t>年</a:t>
            </a:r>
            <a:r>
              <a:rPr lang="en-US" altLang="ja-JP" dirty="0" smtClean="0">
                <a:latin typeface="+mj-ea"/>
              </a:rPr>
              <a:t>11</a:t>
            </a:r>
            <a:r>
              <a:rPr lang="ja-JP" altLang="en-US" dirty="0" smtClean="0">
                <a:latin typeface="+mj-ea"/>
              </a:rPr>
              <a:t>月</a:t>
            </a:r>
            <a:r>
              <a:rPr lang="en-US" altLang="ja-JP" dirty="0" smtClean="0">
                <a:latin typeface="+mj-ea"/>
              </a:rPr>
              <a:t>10</a:t>
            </a:r>
            <a:r>
              <a:rPr lang="ja-JP" altLang="en-US" dirty="0" smtClean="0">
                <a:latin typeface="+mj-ea"/>
              </a:rPr>
              <a:t>日（土）、</a:t>
            </a:r>
            <a:r>
              <a:rPr lang="en-US" altLang="ja-JP" dirty="0" smtClean="0">
                <a:latin typeface="+mj-ea"/>
              </a:rPr>
              <a:t>11</a:t>
            </a:r>
            <a:r>
              <a:rPr lang="ja-JP" altLang="en-US" dirty="0" smtClean="0">
                <a:latin typeface="+mj-ea"/>
              </a:rPr>
              <a:t>日（日）</a:t>
            </a:r>
            <a:endParaRPr lang="en-US" altLang="ja-JP" dirty="0" smtClean="0">
              <a:latin typeface="+mj-ea"/>
            </a:endParaRPr>
          </a:p>
          <a:p>
            <a:endParaRPr lang="en-US" altLang="ja-JP" dirty="0">
              <a:latin typeface="+mj-ea"/>
            </a:endParaRPr>
          </a:p>
          <a:p>
            <a:r>
              <a:rPr lang="ja-JP" altLang="en-US" dirty="0" smtClean="0">
                <a:latin typeface="+mj-ea"/>
              </a:rPr>
              <a:t>ぜひご参加ください</a:t>
            </a:r>
            <a:r>
              <a:rPr lang="en-US" altLang="ja-JP" dirty="0" smtClean="0">
                <a:latin typeface="+mj-ea"/>
              </a:rPr>
              <a:t>!!</a:t>
            </a:r>
          </a:p>
        </p:txBody>
      </p:sp>
      <p:pic>
        <p:nvPicPr>
          <p:cNvPr id="5" name="図 4" descr="FGC12_SAAB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021" y="1552422"/>
            <a:ext cx="3669363" cy="275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0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Century" panose="02040604050505020304" pitchFamily="18" charset="0"/>
              </a:rPr>
              <a:t>エリトリア国の</a:t>
            </a:r>
            <a:r>
              <a:rPr lang="ja-JP" altLang="en-US" dirty="0" smtClean="0">
                <a:latin typeface="Century" panose="02040604050505020304" pitchFamily="18" charset="0"/>
              </a:rPr>
              <a:t>独立闘争</a:t>
            </a:r>
            <a:endParaRPr kumimoji="1" lang="ja-JP" altLang="en-US" dirty="0">
              <a:latin typeface="Century" panose="02040604050505020304" pitchFamily="18" charset="0"/>
            </a:endParaRPr>
          </a:p>
        </p:txBody>
      </p:sp>
      <p:pic>
        <p:nvPicPr>
          <p:cNvPr id="4" name="Content Placeholder 6" descr="eri100.jp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559" y="1345521"/>
            <a:ext cx="4992380" cy="421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6" name="Picture 7" descr="eri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4" y="907931"/>
            <a:ext cx="3739068" cy="465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534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76" y="996260"/>
            <a:ext cx="6032040" cy="452403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69487" y="775222"/>
            <a:ext cx="7302359" cy="595865"/>
          </a:xfrm>
        </p:spPr>
        <p:txBody>
          <a:bodyPr/>
          <a:lstStyle/>
          <a:p>
            <a:r>
              <a:rPr kumimoji="1" lang="ja-JP" altLang="en-US" dirty="0" smtClean="0"/>
              <a:t>エリトリアのこどもたち、青少年の未来の</a:t>
            </a:r>
            <a:r>
              <a:rPr lang="ja-JP" altLang="en-US" dirty="0" smtClean="0"/>
              <a:t>ために</a:t>
            </a:r>
            <a:endParaRPr kumimoji="1" lang="ja-JP" altLang="en-US" dirty="0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817171" y="5351844"/>
            <a:ext cx="8172450" cy="979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28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ja-JP" altLang="en-US" sz="2400" dirty="0" smtClean="0"/>
              <a:t>今後ともご支援、ご協力をよろしくお願い致します。</a:t>
            </a:r>
            <a:endParaRPr lang="en-US" altLang="ja-JP" sz="2400" dirty="0" smtClean="0"/>
          </a:p>
          <a:p>
            <a:pPr algn="ctr">
              <a:lnSpc>
                <a:spcPct val="120000"/>
              </a:lnSpc>
            </a:pPr>
            <a:r>
              <a:rPr lang="ja-JP" altLang="en-US" sz="2400" dirty="0" smtClean="0"/>
              <a:t>ご静聴ありがとうございました。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4590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entury" panose="02040604050505020304" pitchFamily="18" charset="0"/>
              </a:rPr>
              <a:t>1993</a:t>
            </a:r>
            <a:r>
              <a:rPr kumimoji="1" lang="ja-JP" altLang="en-US" dirty="0" smtClean="0">
                <a:latin typeface="Century" panose="02040604050505020304" pitchFamily="18" charset="0"/>
              </a:rPr>
              <a:t>年、日本人として初めて独立後のエリトリアへ</a:t>
            </a:r>
            <a:endParaRPr kumimoji="1" lang="ja-JP" altLang="en-US" dirty="0">
              <a:latin typeface="Century" panose="02040604050505020304" pitchFamily="18" charset="0"/>
            </a:endParaRPr>
          </a:p>
        </p:txBody>
      </p:sp>
      <p:pic>
        <p:nvPicPr>
          <p:cNvPr id="6" name="図 5" descr="IMG_022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0" y="1382116"/>
            <a:ext cx="6279672" cy="4544224"/>
          </a:xfrm>
          <a:prstGeom prst="rect">
            <a:avLst/>
          </a:prstGeom>
        </p:spPr>
      </p:pic>
      <p:pic>
        <p:nvPicPr>
          <p:cNvPr id="7" name="図 6" descr="IMG_020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152096" y="1498901"/>
            <a:ext cx="4525668" cy="429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21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entury" panose="02040604050505020304" pitchFamily="18" charset="0"/>
              </a:rPr>
              <a:t>1993</a:t>
            </a:r>
            <a:r>
              <a:rPr kumimoji="1" lang="ja-JP" altLang="en-US" dirty="0" smtClean="0">
                <a:latin typeface="Century" panose="02040604050505020304" pitchFamily="18" charset="0"/>
              </a:rPr>
              <a:t>年、日本人として初めて独立後のエリトリアへ</a:t>
            </a:r>
            <a:endParaRPr kumimoji="1" lang="ja-JP" altLang="en-US" dirty="0">
              <a:latin typeface="Century" panose="02040604050505020304" pitchFamily="18" charset="0"/>
            </a:endParaRPr>
          </a:p>
        </p:txBody>
      </p:sp>
      <p:pic>
        <p:nvPicPr>
          <p:cNvPr id="3" name="図 2" descr="IMG_022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9" y="1450420"/>
            <a:ext cx="4503486" cy="3246199"/>
          </a:xfrm>
          <a:prstGeom prst="rect">
            <a:avLst/>
          </a:prstGeom>
        </p:spPr>
      </p:pic>
      <p:pic>
        <p:nvPicPr>
          <p:cNvPr id="4" name="図 3" descr="IMG_021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33" y="1445335"/>
            <a:ext cx="4660090" cy="331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04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>
                <a:latin typeface="Century" panose="02040604050505020304" pitchFamily="18" charset="0"/>
              </a:rPr>
              <a:t>エリトリア国への支援・交流活動のきっかけ</a:t>
            </a:r>
            <a:endParaRPr kumimoji="1" lang="ja-JP" altLang="en-US" dirty="0">
              <a:latin typeface="Century" panose="02040604050505020304" pitchFamily="18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91542" y="1066700"/>
            <a:ext cx="8509569" cy="308995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en-US" altLang="ja-JP" sz="2600" b="1" dirty="0" smtClean="0">
                <a:solidFill>
                  <a:srgbClr val="FF0000"/>
                </a:solidFill>
                <a:latin typeface="+mj-ea"/>
                <a:ea typeface="+mj-ea"/>
              </a:rPr>
              <a:t>2013</a:t>
            </a:r>
            <a:r>
              <a:rPr kumimoji="1" lang="ja-JP" altLang="en-US" sz="2600" b="1" dirty="0" smtClean="0">
                <a:solidFill>
                  <a:srgbClr val="FF0000"/>
                </a:solidFill>
                <a:latin typeface="+mj-ea"/>
                <a:ea typeface="+mj-ea"/>
              </a:rPr>
              <a:t>年</a:t>
            </a:r>
            <a:r>
              <a:rPr kumimoji="1" lang="en-US" altLang="ja-JP" sz="2600" b="1" dirty="0" smtClean="0">
                <a:solidFill>
                  <a:srgbClr val="FF0000"/>
                </a:solidFill>
                <a:latin typeface="+mj-ea"/>
                <a:ea typeface="+mj-ea"/>
              </a:rPr>
              <a:t>9</a:t>
            </a:r>
            <a:r>
              <a:rPr kumimoji="1" lang="ja-JP" altLang="en-US" sz="2600" b="1" dirty="0" smtClean="0">
                <a:solidFill>
                  <a:srgbClr val="FF0000"/>
                </a:solidFill>
                <a:latin typeface="+mj-ea"/>
                <a:ea typeface="+mj-ea"/>
              </a:rPr>
              <a:t>月</a:t>
            </a:r>
            <a:endParaRPr kumimoji="1" lang="en-US" altLang="ja-JP" sz="2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kumimoji="1" lang="en-US" altLang="ja-JP" sz="2800" b="1" i="1" u="sng" dirty="0" smtClean="0">
                <a:latin typeface="+mj-ea"/>
                <a:ea typeface="+mj-ea"/>
              </a:rPr>
              <a:t>2020</a:t>
            </a:r>
            <a:r>
              <a:rPr kumimoji="1" lang="ja-JP" altLang="en-US" sz="2800" b="1" i="1" u="sng" dirty="0" smtClean="0">
                <a:latin typeface="+mj-ea"/>
                <a:ea typeface="+mj-ea"/>
              </a:rPr>
              <a:t>年オリンピック・パラリンピック大会、東京開催決定</a:t>
            </a:r>
            <a:endParaRPr kumimoji="1" lang="en-US" altLang="ja-JP" sz="2800" b="1" i="1" u="sng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2800" dirty="0">
                <a:latin typeface="+mj-ea"/>
                <a:ea typeface="+mj-ea"/>
              </a:rPr>
              <a:t>「オリンピックの成功は、パラリンピックを如何に成功させるかにかかっている</a:t>
            </a:r>
            <a:r>
              <a:rPr lang="ja-JP" altLang="en-US" sz="2800" dirty="0" smtClean="0">
                <a:latin typeface="+mj-ea"/>
                <a:ea typeface="+mj-ea"/>
              </a:rPr>
              <a:t>」</a:t>
            </a:r>
            <a:endParaRPr lang="en-US" altLang="ja-JP" sz="2800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2800" dirty="0">
                <a:latin typeface="+mj-ea"/>
                <a:ea typeface="+mj-ea"/>
              </a:rPr>
              <a:t>「健常者と障がい者がともに集えるスポーツの祭典</a:t>
            </a:r>
            <a:r>
              <a:rPr lang="ja-JP" altLang="en-US" sz="2800" dirty="0" smtClean="0">
                <a:latin typeface="+mj-ea"/>
                <a:ea typeface="+mj-ea"/>
              </a:rPr>
              <a:t>」</a:t>
            </a:r>
            <a:endParaRPr lang="en-US" altLang="ja-JP" sz="2800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⇒</a:t>
            </a:r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　アフリカの参加を増やすことが重要　！！</a:t>
            </a:r>
          </a:p>
          <a:p>
            <a:pPr marL="0" indent="0">
              <a:buNone/>
            </a:pPr>
            <a:endParaRPr lang="en-US" altLang="ja-JP" sz="28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ja-JP" altLang="en-US" sz="2800" dirty="0"/>
          </a:p>
          <a:p>
            <a:pPr marL="0" indent="0">
              <a:buNone/>
            </a:pPr>
            <a:endParaRPr kumimoji="1" lang="en-US" altLang="ja-JP" sz="2800" b="1" i="1" dirty="0" smtClean="0">
              <a:latin typeface="Century" panose="020406040505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39191" y="4637753"/>
            <a:ext cx="792865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800" i="1" dirty="0" smtClean="0"/>
              <a:t>エリトリア国への支援・交流活動を本格化</a:t>
            </a:r>
            <a:endParaRPr lang="en-US" altLang="ja-JP" sz="2800" i="1" dirty="0" smtClean="0"/>
          </a:p>
          <a:p>
            <a:pPr algn="ctr"/>
            <a:r>
              <a:rPr kumimoji="1" lang="ja-JP" altLang="ja-JP" sz="2800" i="1" dirty="0" smtClean="0"/>
              <a:t>2</a:t>
            </a:r>
            <a:r>
              <a:rPr kumimoji="1" lang="en-US" altLang="ja-JP" sz="2800" i="1" dirty="0" smtClean="0"/>
              <a:t>020</a:t>
            </a:r>
            <a:r>
              <a:rPr kumimoji="1" lang="ja-JP" altLang="en-US" sz="2800" i="1" dirty="0" smtClean="0"/>
              <a:t>年だけにとどまらず</a:t>
            </a:r>
            <a:r>
              <a:rPr kumimoji="1" lang="en-US" altLang="ja-JP" sz="2800" i="1" dirty="0" smtClean="0"/>
              <a:t>2024</a:t>
            </a:r>
            <a:r>
              <a:rPr kumimoji="1" lang="ja-JP" altLang="en-US" sz="2800" i="1" dirty="0" smtClean="0"/>
              <a:t>、</a:t>
            </a:r>
            <a:r>
              <a:rPr kumimoji="1" lang="en-US" altLang="ja-JP" sz="2800" i="1" dirty="0" smtClean="0"/>
              <a:t>2028</a:t>
            </a:r>
            <a:r>
              <a:rPr kumimoji="1" lang="ja-JP" altLang="en-US" sz="2800" i="1" dirty="0" smtClean="0"/>
              <a:t>、さらに未来へ</a:t>
            </a:r>
            <a:endParaRPr kumimoji="1" lang="ja-JP" alt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19643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Century" panose="02040604050505020304" pitchFamily="18" charset="0"/>
              </a:rPr>
              <a:t>エリトリア国との協定締結に至った経緯</a:t>
            </a:r>
            <a:endParaRPr kumimoji="1" lang="ja-JP" altLang="en-US" dirty="0">
              <a:latin typeface="Century" panose="02040604050505020304" pitchFamily="18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58886" y="1952786"/>
            <a:ext cx="8106242" cy="379823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altLang="ja-JP" sz="2800" dirty="0" smtClean="0">
                <a:latin typeface="Century" panose="02040604050505020304" pitchFamily="18" charset="0"/>
              </a:rPr>
              <a:t>1993</a:t>
            </a:r>
            <a:r>
              <a:rPr lang="ja-JP" altLang="en-US" sz="2800" dirty="0" smtClean="0">
                <a:latin typeface="Century" panose="02040604050505020304" pitchFamily="18" charset="0"/>
              </a:rPr>
              <a:t>年正式に独立を承認されたアフリカでも最も若い国の</a:t>
            </a:r>
            <a:r>
              <a:rPr lang="ja-JP" altLang="en-US" sz="2800" dirty="0" smtClean="0">
                <a:latin typeface="Century" panose="02040604050505020304" pitchFamily="18" charset="0"/>
              </a:rPr>
              <a:t>ひとつ</a:t>
            </a:r>
            <a:r>
              <a:rPr lang="ja-JP" altLang="en-US" sz="2800" dirty="0" smtClean="0">
                <a:latin typeface="Century" panose="02040604050505020304" pitchFamily="18" charset="0"/>
              </a:rPr>
              <a:t>である</a:t>
            </a:r>
            <a:endParaRPr lang="en-US" altLang="ja-JP" sz="2800" dirty="0">
              <a:latin typeface="Century" panose="02040604050505020304" pitchFamily="18" charset="0"/>
            </a:endParaRPr>
          </a:p>
          <a:p>
            <a:pPr>
              <a:buFont typeface="Wingdings" charset="2"/>
              <a:buChar char="²"/>
            </a:pPr>
            <a:r>
              <a:rPr lang="ja-JP" altLang="en-US" sz="2800" dirty="0" smtClean="0">
                <a:latin typeface="Century" panose="02040604050505020304" pitchFamily="18" charset="0"/>
              </a:rPr>
              <a:t>地政学的にも重要な位置にあり、農業、漁業、鉱物、天然ガス等、資源にも多くの可能性を持つ</a:t>
            </a:r>
            <a:endParaRPr lang="en-US" altLang="ja-JP" sz="2800" dirty="0" smtClean="0">
              <a:latin typeface="Century" panose="02040604050505020304" pitchFamily="18" charset="0"/>
            </a:endParaRPr>
          </a:p>
          <a:p>
            <a:pPr>
              <a:buFont typeface="Wingdings" charset="2"/>
              <a:buChar char="²"/>
            </a:pPr>
            <a:r>
              <a:rPr lang="ja-JP" altLang="en-US" sz="2800" dirty="0">
                <a:latin typeface="Century" panose="02040604050505020304" pitchFamily="18" charset="0"/>
              </a:rPr>
              <a:t>豊かな国とはいえないが、自立心に富み、勤勉な</a:t>
            </a:r>
            <a:r>
              <a:rPr lang="ja-JP" altLang="en-US" sz="2800" dirty="0" smtClean="0">
                <a:latin typeface="Century" panose="02040604050505020304" pitchFamily="18" charset="0"/>
              </a:rPr>
              <a:t>国民性</a:t>
            </a:r>
            <a:r>
              <a:rPr lang="ja-JP" altLang="en-US" sz="2800" dirty="0" smtClean="0">
                <a:latin typeface="Century" panose="02040604050505020304" pitchFamily="18" charset="0"/>
              </a:rPr>
              <a:t>を持つ</a:t>
            </a:r>
            <a:endParaRPr lang="en-US" altLang="ja-JP" sz="2800" dirty="0" smtClean="0">
              <a:latin typeface="Century" panose="02040604050505020304" pitchFamily="18" charset="0"/>
            </a:endParaRPr>
          </a:p>
          <a:p>
            <a:pPr>
              <a:buFont typeface="Wingdings" charset="2"/>
              <a:buChar char="²"/>
            </a:pPr>
            <a:r>
              <a:rPr lang="ja-JP" altLang="en-US" sz="2800" dirty="0" smtClean="0">
                <a:latin typeface="Century" panose="02040604050505020304" pitchFamily="18" charset="0"/>
              </a:rPr>
              <a:t>文化的、宗教的、民族的な多様性を持ちながら対立はなく、お互いを認め合う国である</a:t>
            </a:r>
            <a:endParaRPr lang="en-US" altLang="ja-JP" sz="28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en-US" altLang="ja-JP" sz="28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en-US" altLang="ja-JP" sz="28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en-US" altLang="ja-JP" sz="28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kumimoji="1" lang="ja-JP" altLang="en-US" sz="2800" dirty="0">
              <a:latin typeface="Century" panose="02040604050505020304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11353" y="1252522"/>
            <a:ext cx="6243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なぜエリトリアだったのか？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03123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Century" panose="02040604050505020304" pitchFamily="18" charset="0"/>
              </a:rPr>
              <a:t>エリトリア国との協定締結に至った経緯</a:t>
            </a:r>
            <a:endParaRPr kumimoji="1" lang="ja-JP" altLang="en-US" dirty="0">
              <a:latin typeface="Century" panose="02040604050505020304" pitchFamily="18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88334" y="1049250"/>
            <a:ext cx="7907252" cy="5262448"/>
          </a:xfrm>
        </p:spPr>
        <p:txBody>
          <a:bodyPr>
            <a:noAutofit/>
          </a:bodyPr>
          <a:lstStyle/>
          <a:p>
            <a:pPr marL="0" indent="0">
              <a:lnSpc>
                <a:spcPct val="60000"/>
              </a:lnSpc>
              <a:buNone/>
            </a:pPr>
            <a:r>
              <a:rPr lang="en-US" altLang="ja-JP" dirty="0" smtClean="0">
                <a:latin typeface="Century" panose="02040604050505020304" pitchFamily="18" charset="0"/>
              </a:rPr>
              <a:t>2014</a:t>
            </a:r>
            <a:r>
              <a:rPr lang="ja-JP" altLang="en-US" dirty="0" smtClean="0">
                <a:latin typeface="Century" panose="02040604050505020304" pitchFamily="18" charset="0"/>
              </a:rPr>
              <a:t>年</a:t>
            </a:r>
            <a:r>
              <a:rPr lang="en-US" altLang="ja-JP" dirty="0" smtClean="0">
                <a:latin typeface="Century" panose="02040604050505020304" pitchFamily="18" charset="0"/>
              </a:rPr>
              <a:t>9</a:t>
            </a:r>
            <a:r>
              <a:rPr lang="ja-JP" altLang="en-US" dirty="0" smtClean="0">
                <a:latin typeface="Century" panose="02040604050505020304" pitchFamily="18" charset="0"/>
              </a:rPr>
              <a:t>月</a:t>
            </a:r>
            <a:r>
              <a:rPr lang="en-US" altLang="ja-JP" dirty="0" smtClean="0">
                <a:latin typeface="Century" panose="02040604050505020304" pitchFamily="18" charset="0"/>
              </a:rPr>
              <a:t>	</a:t>
            </a:r>
            <a:r>
              <a:rPr lang="ja-JP" altLang="en-US" dirty="0" smtClean="0">
                <a:latin typeface="Century" panose="02040604050505020304" pitchFamily="18" charset="0"/>
              </a:rPr>
              <a:t>外務省城内副大臣（現・衆議院議員）</a:t>
            </a:r>
            <a:endParaRPr lang="en-US" altLang="ja-JP" dirty="0" smtClean="0">
              <a:latin typeface="Century" panose="02040604050505020304" pitchFamily="18" charset="0"/>
            </a:endParaRPr>
          </a:p>
          <a:p>
            <a:pPr marL="0" indent="0">
              <a:lnSpc>
                <a:spcPct val="60000"/>
              </a:lnSpc>
              <a:buNone/>
            </a:pPr>
            <a:r>
              <a:rPr lang="ja-JP" altLang="ja-JP" dirty="0">
                <a:latin typeface="Century" panose="02040604050505020304" pitchFamily="18" charset="0"/>
              </a:rPr>
              <a:t>　</a:t>
            </a:r>
            <a:r>
              <a:rPr lang="ja-JP" altLang="en-US" dirty="0" smtClean="0">
                <a:latin typeface="Century" panose="02040604050505020304" pitchFamily="18" charset="0"/>
              </a:rPr>
              <a:t>　　　　　　　　　　とともにアスマラを訪問し、</a:t>
            </a:r>
            <a:endParaRPr lang="en-US" altLang="ja-JP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en-US" altLang="ja-JP" dirty="0" smtClean="0">
                <a:latin typeface="Century" panose="02040604050505020304" pitchFamily="18" charset="0"/>
              </a:rPr>
              <a:t>		</a:t>
            </a:r>
            <a:r>
              <a:rPr lang="ja-JP" altLang="en-US" dirty="0" smtClean="0">
                <a:latin typeface="Century" panose="02040604050505020304" pitchFamily="18" charset="0"/>
              </a:rPr>
              <a:t>覚書「</a:t>
            </a:r>
            <a:r>
              <a:rPr lang="en-US" altLang="ja-JP" dirty="0" smtClean="0">
                <a:latin typeface="Century" panose="02040604050505020304" pitchFamily="18" charset="0"/>
              </a:rPr>
              <a:t>Eritrea-Japan Sports Collaboration </a:t>
            </a:r>
            <a:r>
              <a:rPr lang="ja-JP" altLang="en-US" dirty="0" smtClean="0">
                <a:latin typeface="Century" panose="02040604050505020304" pitchFamily="18" charset="0"/>
              </a:rPr>
              <a:t>」を締結</a:t>
            </a:r>
            <a:endParaRPr lang="en-US" altLang="ja-JP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en-US" altLang="ja-JP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en-US" altLang="ja-JP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en-US" altLang="ja-JP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en-US" altLang="ja-JP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en-US" altLang="ja-JP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en-US" altLang="ja-JP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en-US" altLang="ja-JP" dirty="0" smtClean="0">
                <a:latin typeface="Century" panose="02040604050505020304" pitchFamily="18" charset="0"/>
              </a:rPr>
              <a:t>2015</a:t>
            </a:r>
            <a:r>
              <a:rPr lang="ja-JP" altLang="en-US" dirty="0" smtClean="0">
                <a:latin typeface="Century" panose="02040604050505020304" pitchFamily="18" charset="0"/>
              </a:rPr>
              <a:t>年</a:t>
            </a:r>
            <a:r>
              <a:rPr lang="en-US" altLang="ja-JP" dirty="0" smtClean="0">
                <a:latin typeface="Century" panose="02040604050505020304" pitchFamily="18" charset="0"/>
              </a:rPr>
              <a:t>2</a:t>
            </a:r>
            <a:r>
              <a:rPr lang="ja-JP" altLang="en-US" dirty="0" smtClean="0">
                <a:latin typeface="Century" panose="02040604050505020304" pitchFamily="18" charset="0"/>
              </a:rPr>
              <a:t>月</a:t>
            </a:r>
            <a:r>
              <a:rPr lang="en-US" altLang="ja-JP" dirty="0" smtClean="0">
                <a:latin typeface="Century" panose="02040604050505020304" pitchFamily="18" charset="0"/>
              </a:rPr>
              <a:t>	</a:t>
            </a:r>
            <a:r>
              <a:rPr lang="ja-JP" altLang="en-US" dirty="0" smtClean="0">
                <a:latin typeface="Century" panose="02040604050505020304" pitchFamily="18" charset="0"/>
              </a:rPr>
              <a:t>エリトリア使節団招聘（第</a:t>
            </a:r>
            <a:r>
              <a:rPr lang="en-US" altLang="ja-JP" dirty="0" smtClean="0">
                <a:latin typeface="Century" panose="02040604050505020304" pitchFamily="18" charset="0"/>
              </a:rPr>
              <a:t>1</a:t>
            </a:r>
            <a:r>
              <a:rPr lang="ja-JP" altLang="en-US" dirty="0" smtClean="0">
                <a:latin typeface="Century" panose="02040604050505020304" pitchFamily="18" charset="0"/>
              </a:rPr>
              <a:t>回）</a:t>
            </a:r>
            <a:endParaRPr lang="en-US" altLang="ja-JP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en-US" altLang="ja-JP" dirty="0" smtClean="0">
                <a:latin typeface="Century" panose="02040604050505020304" pitchFamily="18" charset="0"/>
              </a:rPr>
              <a:t>2015</a:t>
            </a:r>
            <a:r>
              <a:rPr lang="ja-JP" altLang="en-US" dirty="0" smtClean="0">
                <a:latin typeface="Century" panose="02040604050505020304" pitchFamily="18" charset="0"/>
              </a:rPr>
              <a:t>年３月</a:t>
            </a:r>
            <a:r>
              <a:rPr lang="en-US" altLang="ja-JP" dirty="0" smtClean="0">
                <a:latin typeface="Century" panose="02040604050505020304" pitchFamily="18" charset="0"/>
              </a:rPr>
              <a:t>	</a:t>
            </a:r>
            <a:r>
              <a:rPr lang="ja-JP" altLang="en-US" dirty="0" smtClean="0">
                <a:latin typeface="Century" panose="02040604050505020304" pitchFamily="18" charset="0"/>
              </a:rPr>
              <a:t>アスマラ訪問（第</a:t>
            </a:r>
            <a:r>
              <a:rPr lang="en-US" altLang="ja-JP" dirty="0" smtClean="0">
                <a:latin typeface="Century" panose="02040604050505020304" pitchFamily="18" charset="0"/>
              </a:rPr>
              <a:t>2</a:t>
            </a:r>
            <a:r>
              <a:rPr lang="ja-JP" altLang="en-US" dirty="0" smtClean="0">
                <a:latin typeface="Century" panose="02040604050505020304" pitchFamily="18" charset="0"/>
              </a:rPr>
              <a:t>回）、国際支援チームとともに</a:t>
            </a:r>
            <a:endParaRPr lang="en-US" altLang="ja-JP" dirty="0" smtClean="0">
              <a:latin typeface="Century" panose="02040604050505020304" pitchFamily="18" charset="0"/>
            </a:endParaRPr>
          </a:p>
        </p:txBody>
      </p:sp>
      <p:pic>
        <p:nvPicPr>
          <p:cNvPr id="7" name="図 6" descr="スクリーンショット 2015-10-29 8.05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93" y="2133009"/>
            <a:ext cx="3666687" cy="27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05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Century" panose="02040604050505020304" pitchFamily="18" charset="0"/>
              </a:rPr>
              <a:t>エリトリア国との協定締結に至った経緯</a:t>
            </a:r>
            <a:endParaRPr kumimoji="1" lang="ja-JP" altLang="en-US" dirty="0">
              <a:latin typeface="Century" panose="02040604050505020304" pitchFamily="18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9257" y="976829"/>
            <a:ext cx="7907252" cy="52624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 smtClean="0">
                <a:latin typeface="Century" panose="02040604050505020304" pitchFamily="18" charset="0"/>
              </a:rPr>
              <a:t>2015</a:t>
            </a:r>
            <a:r>
              <a:rPr lang="ja-JP" altLang="en-US" dirty="0" smtClean="0">
                <a:latin typeface="Century" panose="02040604050505020304" pitchFamily="18" charset="0"/>
              </a:rPr>
              <a:t>年</a:t>
            </a:r>
            <a:r>
              <a:rPr lang="en-US" altLang="ja-JP" dirty="0" smtClean="0">
                <a:latin typeface="Century" panose="02040604050505020304" pitchFamily="18" charset="0"/>
              </a:rPr>
              <a:t>5</a:t>
            </a:r>
            <a:r>
              <a:rPr lang="ja-JP" altLang="en-US" dirty="0" smtClean="0">
                <a:latin typeface="Century" panose="02040604050505020304" pitchFamily="18" charset="0"/>
              </a:rPr>
              <a:t>月</a:t>
            </a:r>
            <a:r>
              <a:rPr lang="en-US" altLang="ja-JP" dirty="0" smtClean="0">
                <a:latin typeface="Century" panose="02040604050505020304" pitchFamily="18" charset="0"/>
              </a:rPr>
              <a:t>	</a:t>
            </a:r>
            <a:r>
              <a:rPr lang="ja-JP" altLang="en-US" dirty="0" smtClean="0">
                <a:latin typeface="Century" panose="02040604050505020304" pitchFamily="18" charset="0"/>
              </a:rPr>
              <a:t>エリトリア使節団招聘（第</a:t>
            </a:r>
            <a:r>
              <a:rPr lang="en-US" altLang="ja-JP" dirty="0" smtClean="0">
                <a:latin typeface="Century" panose="02040604050505020304" pitchFamily="18" charset="0"/>
              </a:rPr>
              <a:t>2</a:t>
            </a:r>
            <a:r>
              <a:rPr lang="ja-JP" altLang="en-US" dirty="0" smtClean="0">
                <a:latin typeface="Century" panose="02040604050505020304" pitchFamily="18" charset="0"/>
              </a:rPr>
              <a:t>回）</a:t>
            </a:r>
            <a:endParaRPr lang="en-US" altLang="ja-JP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en-US" altLang="ja-JP" dirty="0" smtClean="0">
                <a:latin typeface="Century" panose="02040604050505020304" pitchFamily="18" charset="0"/>
              </a:rPr>
              <a:t>2015</a:t>
            </a:r>
            <a:r>
              <a:rPr lang="ja-JP" altLang="en-US" dirty="0" smtClean="0">
                <a:latin typeface="Century" panose="02040604050505020304" pitchFamily="18" charset="0"/>
              </a:rPr>
              <a:t>年</a:t>
            </a:r>
            <a:r>
              <a:rPr lang="en-US" altLang="ja-JP" dirty="0" smtClean="0">
                <a:latin typeface="Century" panose="02040604050505020304" pitchFamily="18" charset="0"/>
              </a:rPr>
              <a:t>9</a:t>
            </a:r>
            <a:r>
              <a:rPr lang="ja-JP" altLang="en-US" dirty="0" smtClean="0">
                <a:latin typeface="Century" panose="02040604050505020304" pitchFamily="18" charset="0"/>
              </a:rPr>
              <a:t>月</a:t>
            </a:r>
            <a:r>
              <a:rPr lang="en-US" altLang="ja-JP" dirty="0" smtClean="0">
                <a:latin typeface="Century" panose="02040604050505020304" pitchFamily="18" charset="0"/>
              </a:rPr>
              <a:t>	</a:t>
            </a:r>
            <a:r>
              <a:rPr lang="ja-JP" altLang="en-US" dirty="0" smtClean="0">
                <a:latin typeface="Century" panose="02040604050505020304" pitchFamily="18" charset="0"/>
              </a:rPr>
              <a:t>エリトリア使節団招聘（第</a:t>
            </a:r>
            <a:r>
              <a:rPr lang="en-US" altLang="ja-JP" dirty="0" smtClean="0">
                <a:latin typeface="Century" panose="02040604050505020304" pitchFamily="18" charset="0"/>
              </a:rPr>
              <a:t>3</a:t>
            </a:r>
            <a:r>
              <a:rPr lang="ja-JP" altLang="en-US" dirty="0" smtClean="0">
                <a:latin typeface="Century" panose="02040604050505020304" pitchFamily="18" charset="0"/>
              </a:rPr>
              <a:t>回）</a:t>
            </a:r>
            <a:endParaRPr lang="en-US" altLang="ja-JP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en-US" altLang="ja-JP" dirty="0" smtClean="0">
                <a:latin typeface="Century" panose="02040604050505020304" pitchFamily="18" charset="0"/>
              </a:rPr>
              <a:t>		⇒</a:t>
            </a:r>
            <a:r>
              <a:rPr lang="ja-JP" altLang="en-US" dirty="0" smtClean="0">
                <a:latin typeface="Century" panose="02040604050505020304" pitchFamily="18" charset="0"/>
              </a:rPr>
              <a:t>　事前キャンプに係る</a:t>
            </a:r>
            <a:endParaRPr lang="en-US" altLang="ja-JP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en-US" altLang="ja-JP" dirty="0">
                <a:latin typeface="Century" panose="02040604050505020304" pitchFamily="18" charset="0"/>
              </a:rPr>
              <a:t>	</a:t>
            </a:r>
            <a:r>
              <a:rPr lang="en-US" altLang="ja-JP" dirty="0" smtClean="0">
                <a:latin typeface="Century" panose="02040604050505020304" pitchFamily="18" charset="0"/>
              </a:rPr>
              <a:t>	      </a:t>
            </a:r>
            <a:r>
              <a:rPr lang="ja-JP" altLang="en-US" dirty="0" smtClean="0">
                <a:latin typeface="Century" panose="02040604050505020304" pitchFamily="18" charset="0"/>
              </a:rPr>
              <a:t>協定書締結</a:t>
            </a:r>
            <a:endParaRPr lang="en-US" altLang="ja-JP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en-US" altLang="ja-JP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en-US" altLang="ja-JP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en-US" altLang="ja-JP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en-US" altLang="ja-JP" dirty="0" smtClean="0">
                <a:latin typeface="Century" panose="02040604050505020304" pitchFamily="18" charset="0"/>
              </a:rPr>
              <a:t>2015</a:t>
            </a:r>
            <a:r>
              <a:rPr lang="ja-JP" altLang="en-US" dirty="0" smtClean="0">
                <a:latin typeface="Century" panose="02040604050505020304" pitchFamily="18" charset="0"/>
              </a:rPr>
              <a:t>年</a:t>
            </a:r>
            <a:r>
              <a:rPr lang="en-US" altLang="ja-JP" dirty="0" smtClean="0">
                <a:latin typeface="Century" panose="02040604050505020304" pitchFamily="18" charset="0"/>
              </a:rPr>
              <a:t>10</a:t>
            </a:r>
            <a:r>
              <a:rPr lang="ja-JP" altLang="en-US" dirty="0" smtClean="0">
                <a:latin typeface="Century" panose="02040604050505020304" pitchFamily="18" charset="0"/>
              </a:rPr>
              <a:t>月</a:t>
            </a:r>
            <a:r>
              <a:rPr lang="en-US" altLang="ja-JP" dirty="0" smtClean="0">
                <a:latin typeface="Century" panose="02040604050505020304" pitchFamily="18" charset="0"/>
              </a:rPr>
              <a:t>	</a:t>
            </a:r>
            <a:r>
              <a:rPr lang="ja-JP" altLang="en-US" dirty="0" smtClean="0">
                <a:latin typeface="Century" panose="02040604050505020304" pitchFamily="18" charset="0"/>
              </a:rPr>
              <a:t>アスマラ訪問（第</a:t>
            </a:r>
            <a:r>
              <a:rPr lang="en-US" altLang="ja-JP" dirty="0" smtClean="0">
                <a:latin typeface="Century" panose="02040604050505020304" pitchFamily="18" charset="0"/>
              </a:rPr>
              <a:t>3</a:t>
            </a:r>
            <a:r>
              <a:rPr lang="ja-JP" altLang="en-US" dirty="0" smtClean="0">
                <a:latin typeface="Century" panose="02040604050505020304" pitchFamily="18" charset="0"/>
              </a:rPr>
              <a:t>回）、</a:t>
            </a:r>
            <a:endParaRPr lang="en-US" altLang="ja-JP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en-US" altLang="ja-JP" dirty="0">
                <a:latin typeface="Century" panose="02040604050505020304" pitchFamily="18" charset="0"/>
              </a:rPr>
              <a:t> </a:t>
            </a:r>
            <a:r>
              <a:rPr lang="en-US" altLang="ja-JP" dirty="0" smtClean="0">
                <a:latin typeface="Century" panose="02040604050505020304" pitchFamily="18" charset="0"/>
              </a:rPr>
              <a:t>                        </a:t>
            </a:r>
            <a:r>
              <a:rPr lang="ja-JP" altLang="en-US" dirty="0" smtClean="0">
                <a:latin typeface="Century" panose="02040604050505020304" pitchFamily="18" charset="0"/>
              </a:rPr>
              <a:t>外務省アフリカ部長とともに</a:t>
            </a:r>
            <a:endParaRPr lang="en-US" altLang="ja-JP" dirty="0" smtClean="0">
              <a:latin typeface="Century" panose="02040604050505020304" pitchFamily="18" charset="0"/>
            </a:endParaRPr>
          </a:p>
        </p:txBody>
      </p:sp>
      <p:pic>
        <p:nvPicPr>
          <p:cNvPr id="5" name="図 4" descr="スクリーンショット 2015-10-28 14.50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554" y="1771148"/>
            <a:ext cx="3900908" cy="2105094"/>
          </a:xfrm>
          <a:prstGeom prst="rect">
            <a:avLst/>
          </a:prstGeom>
        </p:spPr>
      </p:pic>
      <p:pic>
        <p:nvPicPr>
          <p:cNvPr id="4" name="図 3" descr="スクリーンショット 2015-10-28 15.10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56" y="3962304"/>
            <a:ext cx="3145692" cy="232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18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アスリートへの支援</a:t>
            </a:r>
            <a:endParaRPr kumimoji="1" lang="ja-JP" altLang="en-US" dirty="0"/>
          </a:p>
        </p:txBody>
      </p:sp>
      <p:pic>
        <p:nvPicPr>
          <p:cNvPr id="4" name="図 3" descr="IMG_01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7" y="1557176"/>
            <a:ext cx="4091997" cy="3068998"/>
          </a:xfrm>
          <a:prstGeom prst="rect">
            <a:avLst/>
          </a:prstGeom>
        </p:spPr>
      </p:pic>
      <p:pic>
        <p:nvPicPr>
          <p:cNvPr id="5" name="図 4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994" y="1557178"/>
            <a:ext cx="4137384" cy="310303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126" y="4701764"/>
            <a:ext cx="3325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アスリートを国内記録会に招待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27296" y="4778573"/>
            <a:ext cx="332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2017</a:t>
            </a:r>
            <a:r>
              <a:rPr kumimoji="1" lang="ja-JP" altLang="en-US" dirty="0" smtClean="0"/>
              <a:t>年大阪マラソン参加支援</a:t>
            </a:r>
            <a:endParaRPr kumimoji="1" lang="en-US" altLang="ja-JP" dirty="0" smtClean="0"/>
          </a:p>
          <a:p>
            <a:r>
              <a:rPr lang="ja-JP" altLang="en-US" dirty="0" smtClean="0"/>
              <a:t>カレアブ選手が優勝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1777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12029</TotalTime>
  <Words>1083</Words>
  <Application>Microsoft Macintosh PowerPoint</Application>
  <PresentationFormat>A4 210x297 mm</PresentationFormat>
  <Paragraphs>122</Paragraphs>
  <Slides>20</Slides>
  <Notes>8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1" baseType="lpstr">
      <vt:lpstr>レトロスペクト</vt:lpstr>
      <vt:lpstr> 星槎グループ、世界こども財団による エリトリア国での活動   </vt:lpstr>
      <vt:lpstr>エリトリア国の独立闘争</vt:lpstr>
      <vt:lpstr>1993年、日本人として初めて独立後のエリトリアへ</vt:lpstr>
      <vt:lpstr>1993年、日本人として初めて独立後のエリトリアへ</vt:lpstr>
      <vt:lpstr>エリトリア国への支援・交流活動のきっかけ</vt:lpstr>
      <vt:lpstr>エリトリア国との協定締結に至った経緯</vt:lpstr>
      <vt:lpstr>エリトリア国との協定締結に至った経緯</vt:lpstr>
      <vt:lpstr>エリトリア国との協定締結に至った経緯</vt:lpstr>
      <vt:lpstr>アスリートへの支援</vt:lpstr>
      <vt:lpstr>エリトリアとの交流プログラム-SKY Project</vt:lpstr>
      <vt:lpstr>スポーツ奨学生プログラム</vt:lpstr>
      <vt:lpstr>2017年5月アスマラ訪問</vt:lpstr>
      <vt:lpstr>2017年5月　アスマラ訪問</vt:lpstr>
      <vt:lpstr>2018年1月アスマラ訪問</vt:lpstr>
      <vt:lpstr>2018年1月アスマラ訪問</vt:lpstr>
      <vt:lpstr>SEISA Africa・Asia Bridgeの開催（2015年より毎年）</vt:lpstr>
      <vt:lpstr>SEISA Africa・Asia Bridgeの開催（2015年より毎年）</vt:lpstr>
      <vt:lpstr>SEISA Africa・Asia Bridgeの開催（2015年より毎年）</vt:lpstr>
      <vt:lpstr>-アフリカを、アジアを知って、仲間と繋がる-</vt:lpstr>
      <vt:lpstr>エリトリアのこどもたち、青少年の未来のために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天野恵</dc:creator>
  <cp:lastModifiedBy>ISHII Yosuke</cp:lastModifiedBy>
  <cp:revision>242</cp:revision>
  <cp:lastPrinted>2018-05-11T05:40:49Z</cp:lastPrinted>
  <dcterms:created xsi:type="dcterms:W3CDTF">2013-09-21T03:08:19Z</dcterms:created>
  <dcterms:modified xsi:type="dcterms:W3CDTF">2018-05-11T05:46:44Z</dcterms:modified>
</cp:coreProperties>
</file>